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56" r:id="rId2"/>
    <p:sldId id="381" r:id="rId3"/>
    <p:sldId id="409" r:id="rId4"/>
    <p:sldId id="380" r:id="rId5"/>
    <p:sldId id="373" r:id="rId6"/>
    <p:sldId id="375" r:id="rId7"/>
    <p:sldId id="376" r:id="rId8"/>
    <p:sldId id="410" r:id="rId9"/>
    <p:sldId id="412" r:id="rId10"/>
    <p:sldId id="411" r:id="rId11"/>
    <p:sldId id="377" r:id="rId12"/>
    <p:sldId id="378" r:id="rId13"/>
    <p:sldId id="413" r:id="rId14"/>
    <p:sldId id="374" r:id="rId15"/>
    <p:sldId id="350" r:id="rId16"/>
    <p:sldId id="369" r:id="rId17"/>
    <p:sldId id="414" r:id="rId18"/>
    <p:sldId id="379" r:id="rId1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CC00"/>
    <a:srgbClr val="D1D1D1"/>
    <a:srgbClr val="989898"/>
    <a:srgbClr val="FFFFCC"/>
    <a:srgbClr val="333333"/>
    <a:srgbClr val="0000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98" autoAdjust="0"/>
  </p:normalViewPr>
  <p:slideViewPr>
    <p:cSldViewPr snapToGrid="0">
      <p:cViewPr varScale="1">
        <p:scale>
          <a:sx n="68" d="100"/>
          <a:sy n="68" d="100"/>
        </p:scale>
        <p:origin x="8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18D21-34E2-450F-9D43-0B3DFF109F4C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3F3D9-9068-4330-A120-9F50C05EF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5503C8-610B-459D-8463-E76C13F4B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B28E6-72A1-4A16-B920-0BF02023BFB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229" indent="-231229" eaLnBrk="1" hangingPunct="1"/>
            <a:r>
              <a:rPr lang="en-US" b="1" dirty="0"/>
              <a:t>Chemical Reaction - </a:t>
            </a:r>
            <a:r>
              <a:rPr lang="en-US" i="1" dirty="0"/>
              <a:t>Study Questions</a:t>
            </a:r>
          </a:p>
          <a:p>
            <a:pPr marL="231229" indent="-231229" eaLnBrk="1" hangingPunct="1"/>
            <a:endParaRPr lang="en-US" i="1" dirty="0"/>
          </a:p>
          <a:p>
            <a:pPr marL="231229" indent="-231229" eaLnBrk="1" hangingPunct="1"/>
            <a:r>
              <a:rPr lang="en-US" dirty="0"/>
              <a:t>1. What is a chemical reaction? </a:t>
            </a:r>
          </a:p>
          <a:p>
            <a:pPr marL="231229" indent="-231229" eaLnBrk="1" hangingPunct="1"/>
            <a:r>
              <a:rPr lang="en-US" dirty="0"/>
              <a:t>2. What is evidence a reaction has occurred? </a:t>
            </a:r>
          </a:p>
          <a:p>
            <a:pPr marL="231229" indent="-231229" eaLnBrk="1" hangingPunct="1"/>
            <a:r>
              <a:rPr lang="en-US" dirty="0"/>
              <a:t>3. What is a chemical equation? </a:t>
            </a:r>
          </a:p>
          <a:p>
            <a:pPr marL="231229" indent="-231229" eaLnBrk="1" hangingPunct="1"/>
            <a:r>
              <a:rPr lang="en-US" dirty="0"/>
              <a:t>4. Define reactants. </a:t>
            </a:r>
          </a:p>
          <a:p>
            <a:pPr marL="231229" indent="-231229" eaLnBrk="1" hangingPunct="1"/>
            <a:r>
              <a:rPr lang="en-US" dirty="0"/>
              <a:t>5. Define products. </a:t>
            </a:r>
          </a:p>
          <a:p>
            <a:pPr marL="231229" indent="-231229" eaLnBrk="1" hangingPunct="1"/>
            <a:r>
              <a:rPr lang="en-US" dirty="0"/>
              <a:t>6. Define catalyst. </a:t>
            </a:r>
          </a:p>
          <a:p>
            <a:pPr marL="231229" indent="-231229" eaLnBrk="1" hangingPunct="1"/>
            <a:r>
              <a:rPr lang="en-US" dirty="0"/>
              <a:t>7. What information is found in an equation? </a:t>
            </a:r>
          </a:p>
          <a:p>
            <a:pPr marL="231229" indent="-231229" eaLnBrk="1" hangingPunct="1"/>
            <a:r>
              <a:rPr lang="en-US" dirty="0"/>
              <a:t>8. What symbols are used to represent the states of matter? </a:t>
            </a:r>
          </a:p>
          <a:p>
            <a:pPr marL="231229" indent="-231229" eaLnBrk="1" hangingPunct="1"/>
            <a:r>
              <a:rPr lang="en-US" dirty="0"/>
              <a:t>9. What is the meaning of “</a:t>
            </a:r>
            <a:r>
              <a:rPr lang="en-US" dirty="0" err="1"/>
              <a:t>aq</a:t>
            </a:r>
            <a:r>
              <a:rPr lang="en-US" dirty="0"/>
              <a:t>”? </a:t>
            </a:r>
          </a:p>
          <a:p>
            <a:pPr marL="231229" indent="-231229" eaLnBrk="1" hangingPunct="1"/>
            <a:r>
              <a:rPr lang="en-US" dirty="0"/>
              <a:t>10. How do you indicate a catalyst is being used in a reaction? </a:t>
            </a:r>
          </a:p>
          <a:p>
            <a:pPr marL="231229" indent="-231229" eaLnBrk="1" hangingPunct="1"/>
            <a:r>
              <a:rPr lang="en-US" dirty="0"/>
              <a:t>11. What is activation energy? </a:t>
            </a:r>
          </a:p>
          <a:p>
            <a:pPr marL="231229" indent="-231229" eaLnBrk="1" hangingPunct="1"/>
            <a:r>
              <a:rPr lang="en-US" dirty="0"/>
              <a:t>12. What the three things does conservation of matter require of chemical equations? </a:t>
            </a:r>
          </a:p>
          <a:p>
            <a:pPr marL="231229" indent="-231229" eaLnBrk="1" hangingPunct="1"/>
            <a:r>
              <a:rPr lang="en-US" dirty="0"/>
              <a:t>13. What is the procedure for balancing a chemical equation? </a:t>
            </a:r>
          </a:p>
          <a:p>
            <a:pPr marL="231229" indent="-231229" eaLnBrk="1" hangingPunct="1"/>
            <a:r>
              <a:rPr lang="en-US" dirty="0"/>
              <a:t>14. Balance the equation for the reaction of magnesium chloride and silver nitrate to form magnesium nitrate and silver chloride. </a:t>
            </a:r>
          </a:p>
          <a:p>
            <a:pPr marL="231229" indent="-231229" eaLnBrk="1" hangingPunct="1"/>
            <a:r>
              <a:rPr lang="en-US" dirty="0"/>
              <a:t>15. What is a synthesis reaction? </a:t>
            </a:r>
          </a:p>
          <a:p>
            <a:pPr marL="231229" indent="-231229" eaLnBrk="1" hangingPunct="1"/>
            <a:r>
              <a:rPr lang="en-US" dirty="0"/>
              <a:t>16. How is a combustion reaction related to a synthesis reaction? </a:t>
            </a:r>
          </a:p>
          <a:p>
            <a:pPr marL="231229" indent="-231229" eaLnBrk="1" hangingPunct="1"/>
            <a:r>
              <a:rPr lang="en-US" dirty="0"/>
              <a:t>17. What type of reaction is an explosion? </a:t>
            </a:r>
          </a:p>
          <a:p>
            <a:pPr marL="231229" indent="-231229" eaLnBrk="1" hangingPunct="1"/>
            <a:r>
              <a:rPr lang="en-US" dirty="0"/>
              <a:t>18. Compare decomposition and dissociation. </a:t>
            </a:r>
          </a:p>
          <a:p>
            <a:pPr marL="231229" indent="-231229" eaLnBrk="1" hangingPunct="1"/>
            <a:r>
              <a:rPr lang="en-US" dirty="0"/>
              <a:t>19. What determines whether one metal will replace another in a single displacement reaction? </a:t>
            </a:r>
          </a:p>
          <a:p>
            <a:pPr marL="231229" indent="-231229" eaLnBrk="1" hangingPunct="1"/>
            <a:r>
              <a:rPr lang="en-US" dirty="0"/>
              <a:t>20. What is the general form of a double displacement reaction? </a:t>
            </a:r>
          </a:p>
          <a:p>
            <a:pPr marL="231229" indent="-231229" eaLnBrk="1" hangingPunct="1"/>
            <a:r>
              <a:rPr lang="en-US" dirty="0"/>
              <a:t>21. What type of reaction is each of these? </a:t>
            </a:r>
          </a:p>
          <a:p>
            <a:pPr marL="693687" lvl="1" indent="-231229" eaLnBrk="1" hangingPunct="1"/>
            <a:r>
              <a:rPr lang="en-US" dirty="0"/>
              <a:t>     2Na(s) + Cl</a:t>
            </a:r>
            <a:r>
              <a:rPr lang="en-US" baseline="-25000" dirty="0"/>
              <a:t>2</a:t>
            </a:r>
            <a:r>
              <a:rPr lang="en-US" dirty="0"/>
              <a:t>(g)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2NaCl(s) </a:t>
            </a:r>
          </a:p>
          <a:p>
            <a:pPr marL="693687" lvl="1" indent="-231229" eaLnBrk="1" hangingPunct="1"/>
            <a:r>
              <a:rPr lang="en-US" dirty="0"/>
              <a:t>     PCl</a:t>
            </a:r>
            <a:r>
              <a:rPr lang="en-US" baseline="-25000" dirty="0"/>
              <a:t>5</a:t>
            </a:r>
            <a:r>
              <a:rPr lang="en-US" dirty="0"/>
              <a:t>(s)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PCl</a:t>
            </a:r>
            <a:r>
              <a:rPr lang="en-US" baseline="-25000" dirty="0"/>
              <a:t>3</a:t>
            </a:r>
            <a:r>
              <a:rPr lang="en-US" dirty="0"/>
              <a:t>(s) + Cl</a:t>
            </a:r>
            <a:r>
              <a:rPr lang="en-US" baseline="-25000" dirty="0"/>
              <a:t>2</a:t>
            </a:r>
            <a:r>
              <a:rPr lang="en-US" dirty="0"/>
              <a:t>(g) </a:t>
            </a:r>
          </a:p>
          <a:p>
            <a:pPr marL="693687" lvl="1" indent="-231229" eaLnBrk="1" hangingPunct="1"/>
            <a:r>
              <a:rPr lang="en-US" dirty="0"/>
              <a:t>     2Al(s) + 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(s)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2Fe(s) +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(s) </a:t>
            </a:r>
          </a:p>
          <a:p>
            <a:pPr marL="693687" lvl="1" indent="-231229" eaLnBrk="1" hangingPunct="1"/>
            <a:r>
              <a:rPr lang="en-US" dirty="0"/>
              <a:t>    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(s) + 6O</a:t>
            </a:r>
            <a:r>
              <a:rPr lang="en-US" baseline="-25000" dirty="0"/>
              <a:t>2</a:t>
            </a:r>
            <a:r>
              <a:rPr lang="en-US" dirty="0"/>
              <a:t>(g)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6CO</a:t>
            </a:r>
            <a:r>
              <a:rPr lang="en-US" baseline="-25000" dirty="0"/>
              <a:t>2</a:t>
            </a:r>
            <a:r>
              <a:rPr lang="en-US" dirty="0"/>
              <a:t>(g) + 6H</a:t>
            </a:r>
            <a:r>
              <a:rPr lang="en-US" baseline="-25000" dirty="0"/>
              <a:t>2</a:t>
            </a:r>
            <a:r>
              <a:rPr lang="en-US" dirty="0"/>
              <a:t>O(l) </a:t>
            </a:r>
          </a:p>
          <a:p>
            <a:pPr marL="693687" lvl="1" indent="-231229" eaLnBrk="1" hangingPunct="1"/>
            <a:r>
              <a:rPr lang="en-US" dirty="0"/>
              <a:t>     BaCl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2HCl(</a:t>
            </a:r>
            <a:r>
              <a:rPr lang="en-US" dirty="0" err="1"/>
              <a:t>aq</a:t>
            </a:r>
            <a:r>
              <a:rPr lang="en-US" dirty="0"/>
              <a:t>) + BaSO</a:t>
            </a:r>
            <a:r>
              <a:rPr lang="en-US" baseline="-25000" dirty="0"/>
              <a:t>4</a:t>
            </a:r>
            <a:r>
              <a:rPr lang="en-US" dirty="0"/>
              <a:t>(s) </a:t>
            </a:r>
          </a:p>
          <a:p>
            <a:pPr marL="231229" indent="-231229" eaLnBrk="1" hangingPunct="1"/>
            <a:r>
              <a:rPr lang="en-US" dirty="0"/>
              <a:t>22. What is the oxidation number of an element? </a:t>
            </a:r>
          </a:p>
          <a:p>
            <a:pPr marL="231229" indent="-231229" eaLnBrk="1" hangingPunct="1"/>
            <a:r>
              <a:rPr lang="en-US" dirty="0"/>
              <a:t>23. What is the oxidation number of the fluorine ion? </a:t>
            </a:r>
          </a:p>
          <a:p>
            <a:pPr marL="231229" indent="-231229" eaLnBrk="1" hangingPunct="1"/>
            <a:r>
              <a:rPr lang="en-US" dirty="0"/>
              <a:t>24. What is the sum of the oxidation numbers in a compound? </a:t>
            </a:r>
          </a:p>
          <a:p>
            <a:pPr marL="231229" indent="-231229" eaLnBrk="1" hangingPunct="1"/>
            <a:r>
              <a:rPr lang="en-US" dirty="0"/>
              <a:t>31. Can a </a:t>
            </a:r>
            <a:r>
              <a:rPr lang="en-US" dirty="0" err="1"/>
              <a:t>redox</a:t>
            </a:r>
            <a:r>
              <a:rPr lang="en-US" dirty="0"/>
              <a:t> reaction form a molecule?  </a:t>
            </a:r>
            <a:r>
              <a:rPr lang="en-US" b="1" dirty="0"/>
              <a:t>Explain your answer</a:t>
            </a:r>
            <a:r>
              <a:rPr lang="en-US" dirty="0"/>
              <a:t>. </a:t>
            </a:r>
          </a:p>
          <a:p>
            <a:pPr marL="231229" indent="-231229"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A78F1-0C20-42D4-8564-79AE07BE05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7E9EF-668A-442F-A186-D95FD1B20E4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 reaction that yields an insoluble product, a precipitate, when two solutions are mixed</a:t>
            </a:r>
          </a:p>
          <a:p>
            <a:pPr eaLnBrk="1" hangingPunct="1"/>
            <a:endParaRPr lang="en-US" sz="500" dirty="0"/>
          </a:p>
          <a:p>
            <a:pPr eaLnBrk="1" hangingPunct="1"/>
            <a:r>
              <a:rPr lang="en-US" dirty="0"/>
              <a:t>Are a subclass of exchange reactions that occur between ionic compounds when one of the products is insoluble</a:t>
            </a:r>
          </a:p>
          <a:p>
            <a:pPr eaLnBrk="1" hangingPunct="1"/>
            <a:endParaRPr lang="en-US" sz="500" dirty="0"/>
          </a:p>
          <a:p>
            <a:pPr eaLnBrk="1" hangingPunct="1"/>
            <a:r>
              <a:rPr lang="en-US" dirty="0"/>
              <a:t>Used to isolate metals that have been extracted from their ores and to recover precious metals for recycling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4470E-E262-4E9D-B89E-012743A4DD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2F52C-6B05-41AC-A192-EB078E7E82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2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2F52C-6B05-41AC-A192-EB078E7E82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306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2F52C-6B05-41AC-A192-EB078E7E82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2F52C-6B05-41AC-A192-EB078E7E82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120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2F52C-6B05-41AC-A192-EB078E7E82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7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CDCA1-5F7D-4393-9AA2-3935F7CAD5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2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EDF66-5F00-461B-8072-255E8905FC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0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1C68D-FB00-408E-B740-6ABB360316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5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1D0E6-7CCA-4117-955F-82FBB3DB4E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8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8128E-C775-4422-B801-817FE5147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2D44-397F-4DF2-ABEF-CD505B97A2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7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89474-2001-4A8A-B80A-C8D0D47C76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9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74885-6D67-42D6-945B-F3424BA4FF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3C601-BEDE-4107-8A00-C75A1CF376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A5DA4-38C8-4BF5-8DBE-A2F8E8E780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1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952F52C-6B05-41AC-A192-EB078E7E82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CCEC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19716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Physical Change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vs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Chemical Change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52871-24F4-44A9-9E98-08B6029515C2}"/>
              </a:ext>
            </a:extLst>
          </p:cNvPr>
          <p:cNvSpPr txBox="1"/>
          <p:nvPr/>
        </p:nvSpPr>
        <p:spPr>
          <a:xfrm>
            <a:off x="464343" y="3986213"/>
            <a:ext cx="8215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LT #6 </a:t>
            </a:r>
            <a:r>
              <a:rPr lang="en-US" sz="3600" dirty="0"/>
              <a:t>I can distinguish between physical and chemical processes.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8572D-F1D7-4F12-8093-C7FF2BED9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08" y="573741"/>
            <a:ext cx="8109603" cy="56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8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A70848-AF19-4A3E-B14B-38484C99E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57162"/>
            <a:ext cx="8722483" cy="6229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EA4563-1077-4257-846F-C4330CED43FC}"/>
              </a:ext>
            </a:extLst>
          </p:cNvPr>
          <p:cNvSpPr txBox="1"/>
          <p:nvPr/>
        </p:nvSpPr>
        <p:spPr>
          <a:xfrm>
            <a:off x="700087" y="5801738"/>
            <a:ext cx="11572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Particle</a:t>
            </a:r>
          </a:p>
          <a:p>
            <a:r>
              <a:rPr lang="en-US" sz="1600" dirty="0"/>
              <a:t>Movement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825E2-5DAD-4072-B192-E225E3A8DC8A}"/>
              </a:ext>
            </a:extLst>
          </p:cNvPr>
          <p:cNvSpPr/>
          <p:nvPr/>
        </p:nvSpPr>
        <p:spPr>
          <a:xfrm rot="18740837">
            <a:off x="2366682" y="2545976"/>
            <a:ext cx="1138518" cy="61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0A180-244A-4815-A396-3A8CEA086C51}"/>
              </a:ext>
            </a:extLst>
          </p:cNvPr>
          <p:cNvSpPr/>
          <p:nvPr/>
        </p:nvSpPr>
        <p:spPr>
          <a:xfrm rot="18740837">
            <a:off x="5101566" y="1703295"/>
            <a:ext cx="1138518" cy="61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CBEDC-A566-4F77-B7C1-81E045376347}"/>
              </a:ext>
            </a:extLst>
          </p:cNvPr>
          <p:cNvSpPr/>
          <p:nvPr/>
        </p:nvSpPr>
        <p:spPr>
          <a:xfrm rot="18740837">
            <a:off x="6612352" y="2602710"/>
            <a:ext cx="1138518" cy="61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A6906-4E58-432A-B802-52396D20248D}"/>
              </a:ext>
            </a:extLst>
          </p:cNvPr>
          <p:cNvSpPr/>
          <p:nvPr/>
        </p:nvSpPr>
        <p:spPr>
          <a:xfrm rot="18740837">
            <a:off x="3635211" y="3753783"/>
            <a:ext cx="994362" cy="61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29F28-20D2-48AA-A3C7-47F8AB317DB0}"/>
              </a:ext>
            </a:extLst>
          </p:cNvPr>
          <p:cNvSpPr/>
          <p:nvPr/>
        </p:nvSpPr>
        <p:spPr>
          <a:xfrm rot="18740837">
            <a:off x="1716193" y="4874185"/>
            <a:ext cx="731670" cy="55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272A4-DD2C-4CA4-B36C-6B7A1ACECDE6}"/>
              </a:ext>
            </a:extLst>
          </p:cNvPr>
          <p:cNvSpPr/>
          <p:nvPr/>
        </p:nvSpPr>
        <p:spPr>
          <a:xfrm rot="18740837">
            <a:off x="650004" y="3937398"/>
            <a:ext cx="876051" cy="25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Shape-354">
            <a:extLst>
              <a:ext uri="{FF2B5EF4-FFF2-40B4-BE49-F238E27FC236}">
                <a16:creationId xmlns:a16="http://schemas.microsoft.com/office/drawing/2014/main" id="{6E0B461F-9367-4783-815C-3A5A632CB5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73399" y="6500813"/>
            <a:ext cx="35719" cy="17860"/>
          </a:xfrm>
          <a:custGeom>
            <a:avLst/>
            <a:gdLst/>
            <a:ahLst/>
            <a:cxnLst/>
            <a:rect l="0" t="0" r="0" b="0"/>
            <a:pathLst>
              <a:path w="35719" h="17860">
                <a:moveTo>
                  <a:pt x="35718" y="17859"/>
                </a:moveTo>
                <a:lnTo>
                  <a:pt x="35718" y="17859"/>
                </a:lnTo>
                <a:lnTo>
                  <a:pt x="28030" y="17859"/>
                </a:lnTo>
                <a:lnTo>
                  <a:pt x="27616" y="16867"/>
                </a:lnTo>
                <a:lnTo>
                  <a:pt x="27156" y="13118"/>
                </a:lnTo>
                <a:lnTo>
                  <a:pt x="26042" y="11722"/>
                </a:lnTo>
                <a:lnTo>
                  <a:pt x="17865" y="8931"/>
                </a:lnTo>
                <a:lnTo>
                  <a:pt x="9297" y="8929"/>
                </a:lnTo>
                <a:lnTo>
                  <a:pt x="8929" y="17858"/>
                </a:lnTo>
                <a:lnTo>
                  <a:pt x="0" y="17859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5CF99-A6C2-4B30-B0CC-CB5FF6C26847}"/>
              </a:ext>
            </a:extLst>
          </p:cNvPr>
          <p:cNvSpPr txBox="1"/>
          <p:nvPr/>
        </p:nvSpPr>
        <p:spPr>
          <a:xfrm>
            <a:off x="1857374" y="6194612"/>
            <a:ext cx="492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Increases with time and energy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5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FE10-C92C-4293-9D38-EB60B9C0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62753"/>
            <a:ext cx="6777319" cy="673847"/>
          </a:xfrm>
        </p:spPr>
        <p:txBody>
          <a:bodyPr>
            <a:normAutofit/>
          </a:bodyPr>
          <a:lstStyle/>
          <a:p>
            <a:r>
              <a:rPr lang="en-US" sz="2800" dirty="0"/>
              <a:t>How to Read Phase Change Diagrams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C8DA9-CDDA-4020-8346-54814A08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3" y="548341"/>
            <a:ext cx="6922514" cy="3763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C563B-CE86-4910-8631-C14B60970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08" y="4312024"/>
            <a:ext cx="7763438" cy="23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5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4C7B-A993-4AD8-8A17-4210ABCC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– 4 minutes</a:t>
            </a:r>
            <a:br>
              <a:rPr lang="en-US" dirty="0"/>
            </a:br>
            <a:r>
              <a:rPr lang="en-US" dirty="0"/>
              <a:t>Partners – 2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6F34E-89A1-439D-803E-D08CB1737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254423"/>
            <a:ext cx="6347714" cy="3880773"/>
          </a:xfrm>
        </p:spPr>
        <p:txBody>
          <a:bodyPr/>
          <a:lstStyle/>
          <a:p>
            <a:r>
              <a:rPr lang="en-US" dirty="0"/>
              <a:t>Page 8</a:t>
            </a:r>
          </a:p>
          <a:p>
            <a:pPr lvl="1"/>
            <a:r>
              <a:rPr lang="en-US" dirty="0"/>
              <a:t>Skip #9 and 10 </a:t>
            </a:r>
          </a:p>
          <a:p>
            <a:r>
              <a:rPr lang="en-US" dirty="0"/>
              <a:t>Page 9</a:t>
            </a:r>
          </a:p>
          <a:p>
            <a:pPr lvl="1"/>
            <a:r>
              <a:rPr lang="en-US" dirty="0"/>
              <a:t>No need to sketch the graph on your paper. Just label the graph that on your paper. </a:t>
            </a:r>
          </a:p>
        </p:txBody>
      </p:sp>
    </p:spTree>
    <p:extLst>
      <p:ext uri="{BB962C8B-B14F-4D97-AF65-F5344CB8AC3E}">
        <p14:creationId xmlns:p14="http://schemas.microsoft.com/office/powerpoint/2010/main" val="263987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349624"/>
            <a:ext cx="3152284" cy="1669451"/>
          </a:xfrm>
        </p:spPr>
        <p:txBody>
          <a:bodyPr anchor="ctr">
            <a:normAutofit/>
          </a:bodyPr>
          <a:lstStyle/>
          <a:p>
            <a:r>
              <a:rPr lang="en-US" sz="4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Chemical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21" y="2133695"/>
            <a:ext cx="2980457" cy="420435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New substance formed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Change that produces matter with a different composition than the original matter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Chemical bonds are broken and new chemical bonds are formed</a:t>
            </a:r>
          </a:p>
          <a:p>
            <a:pPr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1BF65F-DE97-46E5-9732-877EF8C1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22" y="1446307"/>
            <a:ext cx="5325034" cy="3989293"/>
          </a:xfrm>
          <a:prstGeom prst="rect">
            <a:avLst/>
          </a:pr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486400" y="2030428"/>
            <a:ext cx="1447800" cy="28194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661074" y="2761947"/>
            <a:ext cx="1295400" cy="1219200"/>
          </a:xfrm>
          <a:prstGeom prst="irregularSeal2">
            <a:avLst/>
          </a:prstGeom>
          <a:gradFill rotWithShape="1">
            <a:gsLst>
              <a:gs pos="0">
                <a:srgbClr val="FF6600"/>
              </a:gs>
              <a:gs pos="50000">
                <a:srgbClr val="FFFF99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Signs of Chemical Change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5800" y="1614488"/>
            <a:ext cx="780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There are 5 main signs that indicate a chemical reaction has taken place: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16988" y="5010443"/>
            <a:ext cx="13676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change in </a:t>
            </a:r>
          </a:p>
          <a:p>
            <a:r>
              <a:rPr lang="en-US" sz="2000" dirty="0">
                <a:latin typeface="Arial" charset="0"/>
              </a:rPr>
              <a:t>color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93388" y="5010443"/>
            <a:ext cx="13676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change in </a:t>
            </a:r>
          </a:p>
          <a:p>
            <a:r>
              <a:rPr lang="en-US" sz="2000" dirty="0">
                <a:latin typeface="Arial" charset="0"/>
              </a:rPr>
              <a:t>odor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91334" y="4686886"/>
            <a:ext cx="16528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dirty="0">
              <a:latin typeface="Arial" charset="0"/>
            </a:endParaRPr>
          </a:p>
          <a:p>
            <a:pPr algn="ctr"/>
            <a:r>
              <a:rPr lang="en-US" sz="2000" dirty="0">
                <a:latin typeface="Arial" charset="0"/>
              </a:rPr>
              <a:t>production of </a:t>
            </a:r>
          </a:p>
          <a:p>
            <a:pPr algn="ctr"/>
            <a:r>
              <a:rPr lang="en-US" sz="2000" dirty="0">
                <a:latin typeface="Arial" charset="0"/>
              </a:rPr>
              <a:t>new gases or vapor</a:t>
            </a:r>
          </a:p>
          <a:p>
            <a:pPr algn="ctr"/>
            <a:r>
              <a:rPr lang="en-US" sz="2000" dirty="0">
                <a:latin typeface="Arial" charset="0"/>
              </a:rPr>
              <a:t>(bubbles)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330466" y="5010443"/>
            <a:ext cx="13805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input or </a:t>
            </a:r>
          </a:p>
          <a:p>
            <a:pPr algn="ctr"/>
            <a:r>
              <a:rPr lang="en-US" sz="2000" dirty="0">
                <a:latin typeface="Arial" charset="0"/>
              </a:rPr>
              <a:t>release</a:t>
            </a:r>
          </a:p>
          <a:p>
            <a:pPr algn="ctr"/>
            <a:r>
              <a:rPr lang="en-US" sz="2000" dirty="0">
                <a:latin typeface="Arial" charset="0"/>
              </a:rPr>
              <a:t>of energy </a:t>
            </a:r>
          </a:p>
          <a:p>
            <a:pPr algn="ctr"/>
            <a:r>
              <a:rPr lang="en-US" sz="2000" dirty="0">
                <a:latin typeface="Arial" charset="0"/>
              </a:rPr>
              <a:t>(sound, </a:t>
            </a:r>
          </a:p>
          <a:p>
            <a:pPr algn="ctr"/>
            <a:r>
              <a:rPr lang="en-US" sz="2000" dirty="0">
                <a:latin typeface="Arial" charset="0"/>
              </a:rPr>
              <a:t>light, heat)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826373" y="5010443"/>
            <a:ext cx="19062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Formation of a </a:t>
            </a:r>
          </a:p>
          <a:p>
            <a:r>
              <a:rPr lang="en-US" sz="2000" dirty="0">
                <a:latin typeface="Arial" charset="0"/>
              </a:rPr>
              <a:t>precipitate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85800" y="2030428"/>
            <a:ext cx="1447800" cy="28194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286000" y="2030428"/>
            <a:ext cx="1447800" cy="28194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886200" y="2030428"/>
            <a:ext cx="1447800" cy="28194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086600" y="2030428"/>
            <a:ext cx="1447800" cy="28194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5743135" y="1999947"/>
            <a:ext cx="533400" cy="1371600"/>
          </a:xfrm>
          <a:prstGeom prst="upArrow">
            <a:avLst>
              <a:gd name="adj1" fmla="val 50000"/>
              <a:gd name="adj2" fmla="val 64286"/>
            </a:avLst>
          </a:prstGeom>
          <a:gradFill rotWithShape="1">
            <a:gsLst>
              <a:gs pos="0">
                <a:srgbClr val="00CC00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2000">
                <a:latin typeface="Arial" charset="0"/>
              </a:rPr>
              <a:t>release</a:t>
            </a: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6133221" y="3099425"/>
            <a:ext cx="533400" cy="1371600"/>
          </a:xfrm>
          <a:prstGeom prst="upArrow">
            <a:avLst>
              <a:gd name="adj1" fmla="val 50000"/>
              <a:gd name="adj2" fmla="val 64286"/>
            </a:avLst>
          </a:prstGeom>
          <a:gradFill rotWithShape="1">
            <a:gsLst>
              <a:gs pos="0">
                <a:srgbClr val="FFFF99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2000" dirty="0">
                <a:latin typeface="Arial" charset="0"/>
              </a:rPr>
              <a:t>input</a:t>
            </a:r>
          </a:p>
        </p:txBody>
      </p:sp>
      <p:pic>
        <p:nvPicPr>
          <p:cNvPr id="4113" name="Picture 17" descr="sk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613" y="3364587"/>
            <a:ext cx="13620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3945866" y="2087211"/>
            <a:ext cx="1355725" cy="1419225"/>
          </a:xfrm>
          <a:prstGeom prst="cloudCallout">
            <a:avLst>
              <a:gd name="adj1" fmla="val -86653"/>
              <a:gd name="adj2" fmla="val 76065"/>
            </a:avLst>
          </a:prstGeom>
          <a:solidFill>
            <a:srgbClr val="DFF0F1">
              <a:alpha val="70979"/>
            </a:srgbClr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685800" y="2027253"/>
            <a:ext cx="1447800" cy="284016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20" name="Picture 26" descr="http://t0.gstatic.com/images?q=tbn:ANd9GcS30HbnQ5tQOlvAnrrgZ-cD0I8VW1JZyQyuoUGRGhoUsQsmu1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085" y="2694929"/>
            <a:ext cx="1168655" cy="158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03-00CO_PH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5519" y="3967090"/>
            <a:ext cx="811337" cy="8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 descr="https://encrypted-tbn0.google.com/images?q=tbn:ANd9GcTaPgKA-cTeeim8Eyz8yPaX99bamByIqEEl30GpMIPBk5JeKq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3500" y="3609853"/>
            <a:ext cx="957140" cy="125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cipitation reaction"/>
          <p:cNvPicPr>
            <a:picLocks noChangeAspect="1" noChangeArrowheads="1"/>
          </p:cNvPicPr>
          <p:nvPr/>
        </p:nvPicPr>
        <p:blipFill>
          <a:blip r:embed="rId3" cstate="print"/>
          <a:srcRect r="8098" b="3574"/>
          <a:stretch>
            <a:fillRect/>
          </a:stretch>
        </p:blipFill>
        <p:spPr bwMode="auto">
          <a:xfrm>
            <a:off x="4999038" y="434975"/>
            <a:ext cx="390525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8" name="TextBox 29"/>
          <p:cNvSpPr txBox="1">
            <a:spLocks noChangeArrowheads="1"/>
          </p:cNvSpPr>
          <p:nvPr/>
        </p:nvSpPr>
        <p:spPr bwMode="auto">
          <a:xfrm>
            <a:off x="450850" y="1082675"/>
            <a:ext cx="3952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800">
                <a:latin typeface="Rockwell Extra Bold" pitchFamily="18" charset="0"/>
              </a:rPr>
              <a:t>Precipitate</a:t>
            </a:r>
          </a:p>
          <a:p>
            <a:pPr lvl="1"/>
            <a:endParaRPr lang="en-US" sz="2800">
              <a:latin typeface="Rockwell Extra Bold" pitchFamily="18" charset="0"/>
            </a:endParaRPr>
          </a:p>
          <a:p>
            <a:pPr lvl="1"/>
            <a:r>
              <a:rPr lang="en-US" sz="2800">
                <a:latin typeface="Rockwell Extra Bold" pitchFamily="18" charset="0"/>
              </a:rPr>
              <a:t>the formation of a solid in a soln or inside </a:t>
            </a:r>
          </a:p>
          <a:p>
            <a:pPr lvl="1"/>
            <a:r>
              <a:rPr lang="en-US" sz="2800">
                <a:latin typeface="Rockwell Extra Bold" pitchFamily="18" charset="0"/>
              </a:rPr>
              <a:t>another solid during a chem rxn</a:t>
            </a:r>
          </a:p>
        </p:txBody>
      </p:sp>
    </p:spTree>
  </p:cSld>
  <p:clrMapOvr>
    <a:masterClrMapping/>
  </p:clrMapOvr>
  <p:transition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1F6EE-5465-4B73-8D5F-F66D75079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82" y="971392"/>
            <a:ext cx="4920681" cy="24603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1B2879-35E4-4369-ABF4-7D909D83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2" y="134471"/>
            <a:ext cx="6347714" cy="1320800"/>
          </a:xfrm>
        </p:spPr>
        <p:txBody>
          <a:bodyPr/>
          <a:lstStyle/>
          <a:p>
            <a:r>
              <a:rPr lang="en-US" dirty="0"/>
              <a:t>Placemat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BEA2E-5228-4A47-8204-11942BA48DF8}"/>
              </a:ext>
            </a:extLst>
          </p:cNvPr>
          <p:cNvSpPr txBox="1"/>
          <p:nvPr/>
        </p:nvSpPr>
        <p:spPr>
          <a:xfrm>
            <a:off x="1990339" y="221009"/>
            <a:ext cx="5367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Physical vs Chemical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B9D40-F217-4A50-9BED-61B5110386D8}"/>
              </a:ext>
            </a:extLst>
          </p:cNvPr>
          <p:cNvSpPr txBox="1"/>
          <p:nvPr/>
        </p:nvSpPr>
        <p:spPr>
          <a:xfrm>
            <a:off x="277166" y="3886060"/>
            <a:ext cx="6537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One person, draw the diagram above on the whiteboard.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No writing, just think for 1 min.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Each student will have a different color. Write your ideas in the closest section to you for 2 minutes, no talking. LEAVE THE MIDDLE SECTION BLANK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Go around the table and share your ideas. 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The group should summarize the group’s consensus of ideas and write in the middle section of the placemat.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Be prepared to share out to the class – choose one person to present. 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074FBA6F-C63C-4399-B3C7-C5A179194EA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8000613"/>
                  </p:ext>
                </p:extLst>
              </p:nvPr>
            </p:nvGraphicFramePr>
            <p:xfrm>
              <a:off x="-1832317" y="4426783"/>
              <a:ext cx="2286000" cy="1714500"/>
            </p:xfrm>
            <a:graphic>
              <a:graphicData uri="http://schemas.microsoft.com/office/powerpoint/2016/slidezoom">
                <pslz:sldZm>
                  <pslz:sldZmObj sldId="414" cId="2713887849">
                    <pslz:zmPr id="{9732E662-1274-45A0-9443-DDE97120F91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74FBA6F-C63C-4399-B3C7-C5A179194E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832317" y="4426783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88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35871-65A0-4E7B-8E1E-A19A730F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Smartboard File </a:t>
            </a:r>
            <a:br>
              <a:rPr lang="en-US" dirty="0"/>
            </a:br>
            <a:r>
              <a:rPr lang="en-US" dirty="0"/>
              <a:t>Physical vs Chem T Chart </a:t>
            </a:r>
          </a:p>
        </p:txBody>
      </p:sp>
    </p:spTree>
    <p:extLst>
      <p:ext uri="{BB962C8B-B14F-4D97-AF65-F5344CB8AC3E}">
        <p14:creationId xmlns:p14="http://schemas.microsoft.com/office/powerpoint/2010/main" val="391809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2099-247C-46A2-B697-677B4D77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vs Chemical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A679-4837-4896-B971-CB25AD09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8613"/>
            <a:ext cx="6347714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Do not write on the reading</a:t>
            </a:r>
          </a:p>
          <a:p>
            <a:r>
              <a:rPr lang="en-US" sz="3600" dirty="0"/>
              <a:t>On loose-leaf or in a notebook, take notes like you are going to teach the material include examples and visuals</a:t>
            </a:r>
          </a:p>
          <a:p>
            <a:r>
              <a:rPr lang="en-US" sz="3600" dirty="0"/>
              <a:t>When finished add your note sheet to your binder</a:t>
            </a:r>
          </a:p>
        </p:txBody>
      </p:sp>
    </p:spTree>
    <p:extLst>
      <p:ext uri="{BB962C8B-B14F-4D97-AF65-F5344CB8AC3E}">
        <p14:creationId xmlns:p14="http://schemas.microsoft.com/office/powerpoint/2010/main" val="380724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2157-8B1D-4B2C-9413-3883088C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12" y="161193"/>
            <a:ext cx="7406640" cy="1356360"/>
          </a:xfrm>
        </p:spPr>
        <p:txBody>
          <a:bodyPr/>
          <a:lstStyle/>
          <a:p>
            <a:r>
              <a:rPr lang="en-US" dirty="0"/>
              <a:t>Reciprocal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4F20C-6CEB-494F-909D-D3A1CCE9C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89" y="857409"/>
            <a:ext cx="2786212" cy="481500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Partners stand with notebook/packet if needed.</a:t>
            </a:r>
          </a:p>
          <a:p>
            <a:pPr lvl="0"/>
            <a:r>
              <a:rPr lang="en-US" dirty="0"/>
              <a:t>Student A teaches Student B as though that student was absent for 2 minutes about PHYSICAL CHANGE.</a:t>
            </a:r>
          </a:p>
          <a:p>
            <a:pPr lvl="0"/>
            <a:r>
              <a:rPr lang="en-US" dirty="0"/>
              <a:t>Students switch roles.  Student B will go through their notes as through Student A was absent for 2 minutes about PHYSICAL CHANGE.</a:t>
            </a:r>
          </a:p>
        </p:txBody>
      </p:sp>
      <p:grpSp>
        <p:nvGrpSpPr>
          <p:cNvPr id="12" name="SMARTInkShape-Group18">
            <a:extLst>
              <a:ext uri="{FF2B5EF4-FFF2-40B4-BE49-F238E27FC236}">
                <a16:creationId xmlns:a16="http://schemas.microsoft.com/office/drawing/2014/main" id="{B0668BB6-2148-4E06-BF3C-E38BE249D6C5}"/>
              </a:ext>
            </a:extLst>
          </p:cNvPr>
          <p:cNvGrpSpPr/>
          <p:nvPr/>
        </p:nvGrpSpPr>
        <p:grpSpPr>
          <a:xfrm>
            <a:off x="1178347" y="5949103"/>
            <a:ext cx="1562696" cy="419530"/>
            <a:chOff x="571500" y="5581061"/>
            <a:chExt cx="1562696" cy="419530"/>
          </a:xfrm>
        </p:grpSpPr>
        <p:sp>
          <p:nvSpPr>
            <p:cNvPr id="4" name="SMARTInkShape-79">
              <a:extLst>
                <a:ext uri="{FF2B5EF4-FFF2-40B4-BE49-F238E27FC236}">
                  <a16:creationId xmlns:a16="http://schemas.microsoft.com/office/drawing/2014/main" id="{3C618EBF-C30D-4AD9-887A-79290356DEC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51930" y="5697140"/>
              <a:ext cx="53208" cy="284309"/>
            </a:xfrm>
            <a:custGeom>
              <a:avLst/>
              <a:gdLst/>
              <a:ahLst/>
              <a:cxnLst/>
              <a:rect l="0" t="0" r="0" b="0"/>
              <a:pathLst>
                <a:path w="53208" h="284309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13302" y="4740"/>
                  </a:lnTo>
                  <a:lnTo>
                    <a:pt x="15834" y="9714"/>
                  </a:lnTo>
                  <a:lnTo>
                    <a:pt x="16509" y="12429"/>
                  </a:lnTo>
                  <a:lnTo>
                    <a:pt x="17951" y="14240"/>
                  </a:lnTo>
                  <a:lnTo>
                    <a:pt x="22199" y="16250"/>
                  </a:lnTo>
                  <a:lnTo>
                    <a:pt x="23729" y="17778"/>
                  </a:lnTo>
                  <a:lnTo>
                    <a:pt x="25429" y="22123"/>
                  </a:lnTo>
                  <a:lnTo>
                    <a:pt x="29381" y="55722"/>
                  </a:lnTo>
                  <a:lnTo>
                    <a:pt x="34467" y="73074"/>
                  </a:lnTo>
                  <a:lnTo>
                    <a:pt x="35645" y="117533"/>
                  </a:lnTo>
                  <a:lnTo>
                    <a:pt x="35709" y="156185"/>
                  </a:lnTo>
                  <a:lnTo>
                    <a:pt x="35717" y="194384"/>
                  </a:lnTo>
                  <a:lnTo>
                    <a:pt x="36710" y="207440"/>
                  </a:lnTo>
                  <a:lnTo>
                    <a:pt x="44096" y="249978"/>
                  </a:lnTo>
                  <a:lnTo>
                    <a:pt x="44539" y="269092"/>
                  </a:lnTo>
                  <a:lnTo>
                    <a:pt x="45568" y="271668"/>
                  </a:lnTo>
                  <a:lnTo>
                    <a:pt x="47245" y="273385"/>
                  </a:lnTo>
                  <a:lnTo>
                    <a:pt x="49356" y="274531"/>
                  </a:lnTo>
                  <a:lnTo>
                    <a:pt x="50763" y="276286"/>
                  </a:lnTo>
                  <a:lnTo>
                    <a:pt x="53207" y="284308"/>
                  </a:lnTo>
                  <a:lnTo>
                    <a:pt x="45857" y="277936"/>
                  </a:lnTo>
                  <a:lnTo>
                    <a:pt x="44648" y="267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0">
              <a:extLst>
                <a:ext uri="{FF2B5EF4-FFF2-40B4-BE49-F238E27FC236}">
                  <a16:creationId xmlns:a16="http://schemas.microsoft.com/office/drawing/2014/main" id="{79B2886B-15BE-4543-AE38-DD63FB9DCF4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544836" y="5638699"/>
              <a:ext cx="589360" cy="316999"/>
            </a:xfrm>
            <a:custGeom>
              <a:avLst/>
              <a:gdLst/>
              <a:ahLst/>
              <a:cxnLst/>
              <a:rect l="0" t="0" r="0" b="0"/>
              <a:pathLst>
                <a:path w="589360" h="316999">
                  <a:moveTo>
                    <a:pt x="62508" y="156668"/>
                  </a:moveTo>
                  <a:lnTo>
                    <a:pt x="62508" y="156668"/>
                  </a:lnTo>
                  <a:lnTo>
                    <a:pt x="37337" y="156668"/>
                  </a:lnTo>
                  <a:lnTo>
                    <a:pt x="28172" y="164356"/>
                  </a:lnTo>
                  <a:lnTo>
                    <a:pt x="22459" y="165229"/>
                  </a:lnTo>
                  <a:lnTo>
                    <a:pt x="20925" y="166344"/>
                  </a:lnTo>
                  <a:lnTo>
                    <a:pt x="19903" y="168080"/>
                  </a:lnTo>
                  <a:lnTo>
                    <a:pt x="19222" y="170229"/>
                  </a:lnTo>
                  <a:lnTo>
                    <a:pt x="17775" y="171662"/>
                  </a:lnTo>
                  <a:lnTo>
                    <a:pt x="13523" y="173254"/>
                  </a:lnTo>
                  <a:lnTo>
                    <a:pt x="8325" y="179253"/>
                  </a:lnTo>
                  <a:lnTo>
                    <a:pt x="3700" y="187541"/>
                  </a:lnTo>
                  <a:lnTo>
                    <a:pt x="731" y="200948"/>
                  </a:lnTo>
                  <a:lnTo>
                    <a:pt x="12" y="244378"/>
                  </a:lnTo>
                  <a:lnTo>
                    <a:pt x="0" y="275611"/>
                  </a:lnTo>
                  <a:lnTo>
                    <a:pt x="2646" y="281631"/>
                  </a:lnTo>
                  <a:lnTo>
                    <a:pt x="4740" y="284625"/>
                  </a:lnTo>
                  <a:lnTo>
                    <a:pt x="9714" y="287952"/>
                  </a:lnTo>
                  <a:lnTo>
                    <a:pt x="17779" y="290263"/>
                  </a:lnTo>
                  <a:lnTo>
                    <a:pt x="30147" y="290567"/>
                  </a:lnTo>
                  <a:lnTo>
                    <a:pt x="35888" y="287947"/>
                  </a:lnTo>
                  <a:lnTo>
                    <a:pt x="56564" y="269621"/>
                  </a:lnTo>
                  <a:lnTo>
                    <a:pt x="59866" y="261109"/>
                  </a:lnTo>
                  <a:lnTo>
                    <a:pt x="62326" y="251703"/>
                  </a:lnTo>
                  <a:lnTo>
                    <a:pt x="77885" y="221199"/>
                  </a:lnTo>
                  <a:lnTo>
                    <a:pt x="88680" y="181415"/>
                  </a:lnTo>
                  <a:lnTo>
                    <a:pt x="89261" y="158834"/>
                  </a:lnTo>
                  <a:lnTo>
                    <a:pt x="80368" y="147739"/>
                  </a:lnTo>
                  <a:lnTo>
                    <a:pt x="80367" y="160167"/>
                  </a:lnTo>
                  <a:lnTo>
                    <a:pt x="83013" y="165830"/>
                  </a:lnTo>
                  <a:lnTo>
                    <a:pt x="86504" y="171654"/>
                  </a:lnTo>
                  <a:lnTo>
                    <a:pt x="88745" y="183477"/>
                  </a:lnTo>
                  <a:lnTo>
                    <a:pt x="88929" y="186448"/>
                  </a:lnTo>
                  <a:lnTo>
                    <a:pt x="91779" y="192393"/>
                  </a:lnTo>
                  <a:lnTo>
                    <a:pt x="93928" y="195367"/>
                  </a:lnTo>
                  <a:lnTo>
                    <a:pt x="109201" y="236871"/>
                  </a:lnTo>
                  <a:lnTo>
                    <a:pt x="119466" y="253649"/>
                  </a:lnTo>
                  <a:lnTo>
                    <a:pt x="126931" y="272198"/>
                  </a:lnTo>
                  <a:lnTo>
                    <a:pt x="145964" y="293558"/>
                  </a:lnTo>
                  <a:lnTo>
                    <a:pt x="154500" y="296883"/>
                  </a:lnTo>
                  <a:lnTo>
                    <a:pt x="163917" y="299353"/>
                  </a:lnTo>
                  <a:lnTo>
                    <a:pt x="178046" y="306377"/>
                  </a:lnTo>
                  <a:lnTo>
                    <a:pt x="184303" y="308533"/>
                  </a:lnTo>
                  <a:lnTo>
                    <a:pt x="194396" y="314333"/>
                  </a:lnTo>
                  <a:lnTo>
                    <a:pt x="216038" y="316998"/>
                  </a:lnTo>
                  <a:lnTo>
                    <a:pt x="222686" y="314576"/>
                  </a:lnTo>
                  <a:lnTo>
                    <a:pt x="228948" y="311186"/>
                  </a:lnTo>
                  <a:lnTo>
                    <a:pt x="241053" y="309008"/>
                  </a:lnTo>
                  <a:lnTo>
                    <a:pt x="244045" y="308830"/>
                  </a:lnTo>
                  <a:lnTo>
                    <a:pt x="246041" y="307718"/>
                  </a:lnTo>
                  <a:lnTo>
                    <a:pt x="247371" y="305985"/>
                  </a:lnTo>
                  <a:lnTo>
                    <a:pt x="248258" y="303837"/>
                  </a:lnTo>
                  <a:lnTo>
                    <a:pt x="249841" y="302407"/>
                  </a:lnTo>
                  <a:lnTo>
                    <a:pt x="259511" y="297463"/>
                  </a:lnTo>
                  <a:lnTo>
                    <a:pt x="265158" y="291673"/>
                  </a:lnTo>
                  <a:lnTo>
                    <a:pt x="272924" y="278250"/>
                  </a:lnTo>
                  <a:lnTo>
                    <a:pt x="276658" y="267547"/>
                  </a:lnTo>
                  <a:lnTo>
                    <a:pt x="282615" y="257100"/>
                  </a:lnTo>
                  <a:lnTo>
                    <a:pt x="298056" y="213076"/>
                  </a:lnTo>
                  <a:lnTo>
                    <a:pt x="302512" y="189381"/>
                  </a:lnTo>
                  <a:lnTo>
                    <a:pt x="304505" y="154681"/>
                  </a:lnTo>
                  <a:lnTo>
                    <a:pt x="310658" y="136945"/>
                  </a:lnTo>
                  <a:lnTo>
                    <a:pt x="312429" y="104716"/>
                  </a:lnTo>
                  <a:lnTo>
                    <a:pt x="309844" y="96206"/>
                  </a:lnTo>
                  <a:lnTo>
                    <a:pt x="306380" y="89117"/>
                  </a:lnTo>
                  <a:lnTo>
                    <a:pt x="304841" y="82658"/>
                  </a:lnTo>
                  <a:lnTo>
                    <a:pt x="303438" y="80538"/>
                  </a:lnTo>
                  <a:lnTo>
                    <a:pt x="301511" y="79126"/>
                  </a:lnTo>
                  <a:lnTo>
                    <a:pt x="299234" y="78184"/>
                  </a:lnTo>
                  <a:lnTo>
                    <a:pt x="297715" y="76565"/>
                  </a:lnTo>
                  <a:lnTo>
                    <a:pt x="295079" y="68777"/>
                  </a:lnTo>
                  <a:lnTo>
                    <a:pt x="292211" y="67996"/>
                  </a:lnTo>
                  <a:lnTo>
                    <a:pt x="281122" y="67381"/>
                  </a:lnTo>
                  <a:lnTo>
                    <a:pt x="279688" y="68370"/>
                  </a:lnTo>
                  <a:lnTo>
                    <a:pt x="278732" y="70022"/>
                  </a:lnTo>
                  <a:lnTo>
                    <a:pt x="277387" y="77086"/>
                  </a:lnTo>
                  <a:lnTo>
                    <a:pt x="276830" y="119382"/>
                  </a:lnTo>
                  <a:lnTo>
                    <a:pt x="277814" y="142063"/>
                  </a:lnTo>
                  <a:lnTo>
                    <a:pt x="285198" y="176405"/>
                  </a:lnTo>
                  <a:lnTo>
                    <a:pt x="286497" y="187268"/>
                  </a:lnTo>
                  <a:lnTo>
                    <a:pt x="301181" y="228154"/>
                  </a:lnTo>
                  <a:lnTo>
                    <a:pt x="303522" y="239040"/>
                  </a:lnTo>
                  <a:lnTo>
                    <a:pt x="315896" y="262091"/>
                  </a:lnTo>
                  <a:lnTo>
                    <a:pt x="324283" y="270661"/>
                  </a:lnTo>
                  <a:lnTo>
                    <a:pt x="354965" y="295492"/>
                  </a:lnTo>
                  <a:lnTo>
                    <a:pt x="376751" y="299009"/>
                  </a:lnTo>
                  <a:lnTo>
                    <a:pt x="408200" y="299497"/>
                  </a:lnTo>
                  <a:lnTo>
                    <a:pt x="417232" y="296877"/>
                  </a:lnTo>
                  <a:lnTo>
                    <a:pt x="444406" y="284095"/>
                  </a:lnTo>
                  <a:lnTo>
                    <a:pt x="448075" y="283291"/>
                  </a:lnTo>
                  <a:lnTo>
                    <a:pt x="471229" y="265114"/>
                  </a:lnTo>
                  <a:lnTo>
                    <a:pt x="501678" y="235375"/>
                  </a:lnTo>
                  <a:lnTo>
                    <a:pt x="525519" y="196198"/>
                  </a:lnTo>
                  <a:lnTo>
                    <a:pt x="547309" y="159718"/>
                  </a:lnTo>
                  <a:lnTo>
                    <a:pt x="557825" y="116244"/>
                  </a:lnTo>
                  <a:lnTo>
                    <a:pt x="561633" y="97567"/>
                  </a:lnTo>
                  <a:lnTo>
                    <a:pt x="562546" y="53597"/>
                  </a:lnTo>
                  <a:lnTo>
                    <a:pt x="562569" y="21030"/>
                  </a:lnTo>
                  <a:lnTo>
                    <a:pt x="561577" y="18618"/>
                  </a:lnTo>
                  <a:lnTo>
                    <a:pt x="559924" y="17010"/>
                  </a:lnTo>
                  <a:lnTo>
                    <a:pt x="557830" y="15938"/>
                  </a:lnTo>
                  <a:lnTo>
                    <a:pt x="556433" y="14230"/>
                  </a:lnTo>
                  <a:lnTo>
                    <a:pt x="554882" y="9688"/>
                  </a:lnTo>
                  <a:lnTo>
                    <a:pt x="553476" y="8080"/>
                  </a:lnTo>
                  <a:lnTo>
                    <a:pt x="539474" y="0"/>
                  </a:lnTo>
                  <a:lnTo>
                    <a:pt x="538243" y="629"/>
                  </a:lnTo>
                  <a:lnTo>
                    <a:pt x="537422" y="2040"/>
                  </a:lnTo>
                  <a:lnTo>
                    <a:pt x="535883" y="2981"/>
                  </a:lnTo>
                  <a:lnTo>
                    <a:pt x="528976" y="5298"/>
                  </a:lnTo>
                  <a:lnTo>
                    <a:pt x="514833" y="17218"/>
                  </a:lnTo>
                  <a:lnTo>
                    <a:pt x="511588" y="22922"/>
                  </a:lnTo>
                  <a:lnTo>
                    <a:pt x="499999" y="61775"/>
                  </a:lnTo>
                  <a:lnTo>
                    <a:pt x="492496" y="91230"/>
                  </a:lnTo>
                  <a:lnTo>
                    <a:pt x="492394" y="121142"/>
                  </a:lnTo>
                  <a:lnTo>
                    <a:pt x="500251" y="165537"/>
                  </a:lnTo>
                  <a:lnTo>
                    <a:pt x="507945" y="186526"/>
                  </a:lnTo>
                  <a:lnTo>
                    <a:pt x="533052" y="231168"/>
                  </a:lnTo>
                  <a:lnTo>
                    <a:pt x="565830" y="275816"/>
                  </a:lnTo>
                  <a:lnTo>
                    <a:pt x="589359" y="3084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1">
              <a:extLst>
                <a:ext uri="{FF2B5EF4-FFF2-40B4-BE49-F238E27FC236}">
                  <a16:creationId xmlns:a16="http://schemas.microsoft.com/office/drawing/2014/main" id="{34B775DD-03F5-4761-B6C1-FD184CEC716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98351" y="5777507"/>
              <a:ext cx="267892" cy="35164"/>
            </a:xfrm>
            <a:custGeom>
              <a:avLst/>
              <a:gdLst/>
              <a:ahLst/>
              <a:cxnLst/>
              <a:rect l="0" t="0" r="0" b="0"/>
              <a:pathLst>
                <a:path w="267892" h="35164">
                  <a:moveTo>
                    <a:pt x="0" y="8930"/>
                  </a:moveTo>
                  <a:lnTo>
                    <a:pt x="0" y="8930"/>
                  </a:lnTo>
                  <a:lnTo>
                    <a:pt x="4741" y="13670"/>
                  </a:lnTo>
                  <a:lnTo>
                    <a:pt x="12360" y="15998"/>
                  </a:lnTo>
                  <a:lnTo>
                    <a:pt x="55219" y="17828"/>
                  </a:lnTo>
                  <a:lnTo>
                    <a:pt x="98407" y="26237"/>
                  </a:lnTo>
                  <a:lnTo>
                    <a:pt x="136607" y="29387"/>
                  </a:lnTo>
                  <a:lnTo>
                    <a:pt x="178044" y="35163"/>
                  </a:lnTo>
                  <a:lnTo>
                    <a:pt x="190256" y="34480"/>
                  </a:lnTo>
                  <a:lnTo>
                    <a:pt x="232158" y="24681"/>
                  </a:lnTo>
                  <a:lnTo>
                    <a:pt x="247382" y="17235"/>
                  </a:lnTo>
                  <a:lnTo>
                    <a:pt x="26789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2">
              <a:extLst>
                <a:ext uri="{FF2B5EF4-FFF2-40B4-BE49-F238E27FC236}">
                  <a16:creationId xmlns:a16="http://schemas.microsoft.com/office/drawing/2014/main" id="{605CB304-B36E-4A7F-A209-F6E53C508C3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285875" y="5715000"/>
              <a:ext cx="196450" cy="214303"/>
            </a:xfrm>
            <a:custGeom>
              <a:avLst/>
              <a:gdLst/>
              <a:ahLst/>
              <a:cxnLst/>
              <a:rect l="0" t="0" r="0" b="0"/>
              <a:pathLst>
                <a:path w="196450" h="214303">
                  <a:moveTo>
                    <a:pt x="0" y="0"/>
                  </a:moveTo>
                  <a:lnTo>
                    <a:pt x="0" y="0"/>
                  </a:lnTo>
                  <a:lnTo>
                    <a:pt x="0" y="17169"/>
                  </a:lnTo>
                  <a:lnTo>
                    <a:pt x="2646" y="25159"/>
                  </a:lnTo>
                  <a:lnTo>
                    <a:pt x="4740" y="28679"/>
                  </a:lnTo>
                  <a:lnTo>
                    <a:pt x="8102" y="47594"/>
                  </a:lnTo>
                  <a:lnTo>
                    <a:pt x="11527" y="80975"/>
                  </a:lnTo>
                  <a:lnTo>
                    <a:pt x="15983" y="98407"/>
                  </a:lnTo>
                  <a:lnTo>
                    <a:pt x="19949" y="116139"/>
                  </a:lnTo>
                  <a:lnTo>
                    <a:pt x="24762" y="133961"/>
                  </a:lnTo>
                  <a:lnTo>
                    <a:pt x="26881" y="144866"/>
                  </a:lnTo>
                  <a:lnTo>
                    <a:pt x="32659" y="157576"/>
                  </a:lnTo>
                  <a:lnTo>
                    <a:pt x="35804" y="172476"/>
                  </a:lnTo>
                  <a:lnTo>
                    <a:pt x="42607" y="186903"/>
                  </a:lnTo>
                  <a:lnTo>
                    <a:pt x="44733" y="193201"/>
                  </a:lnTo>
                  <a:lnTo>
                    <a:pt x="62472" y="214276"/>
                  </a:lnTo>
                  <a:lnTo>
                    <a:pt x="67238" y="214302"/>
                  </a:lnTo>
                  <a:lnTo>
                    <a:pt x="68638" y="213313"/>
                  </a:lnTo>
                  <a:lnTo>
                    <a:pt x="69571" y="211661"/>
                  </a:lnTo>
                  <a:lnTo>
                    <a:pt x="71069" y="201883"/>
                  </a:lnTo>
                  <a:lnTo>
                    <a:pt x="72408" y="172445"/>
                  </a:lnTo>
                  <a:lnTo>
                    <a:pt x="86258" y="128093"/>
                  </a:lnTo>
                  <a:lnTo>
                    <a:pt x="89389" y="113249"/>
                  </a:lnTo>
                  <a:lnTo>
                    <a:pt x="96159" y="102126"/>
                  </a:lnTo>
                  <a:lnTo>
                    <a:pt x="103457" y="92547"/>
                  </a:lnTo>
                  <a:lnTo>
                    <a:pt x="109071" y="80421"/>
                  </a:lnTo>
                  <a:lnTo>
                    <a:pt x="111409" y="77427"/>
                  </a:lnTo>
                  <a:lnTo>
                    <a:pt x="116653" y="74099"/>
                  </a:lnTo>
                  <a:lnTo>
                    <a:pt x="122291" y="71629"/>
                  </a:lnTo>
                  <a:lnTo>
                    <a:pt x="131043" y="65651"/>
                  </a:lnTo>
                  <a:lnTo>
                    <a:pt x="139921" y="63439"/>
                  </a:lnTo>
                  <a:lnTo>
                    <a:pt x="163712" y="62543"/>
                  </a:lnTo>
                  <a:lnTo>
                    <a:pt x="169664" y="65169"/>
                  </a:lnTo>
                  <a:lnTo>
                    <a:pt x="175617" y="68652"/>
                  </a:lnTo>
                  <a:lnTo>
                    <a:pt x="184547" y="71605"/>
                  </a:lnTo>
                  <a:lnTo>
                    <a:pt x="190500" y="75811"/>
                  </a:lnTo>
                  <a:lnTo>
                    <a:pt x="193807" y="80988"/>
                  </a:lnTo>
                  <a:lnTo>
                    <a:pt x="195930" y="92396"/>
                  </a:lnTo>
                  <a:lnTo>
                    <a:pt x="196449" y="136554"/>
                  </a:lnTo>
                  <a:lnTo>
                    <a:pt x="193806" y="142711"/>
                  </a:lnTo>
                  <a:lnTo>
                    <a:pt x="157744" y="181569"/>
                  </a:lnTo>
                  <a:lnTo>
                    <a:pt x="128819" y="201414"/>
                  </a:lnTo>
                  <a:lnTo>
                    <a:pt x="96523" y="212917"/>
                  </a:lnTo>
                  <a:lnTo>
                    <a:pt x="86697" y="213899"/>
                  </a:lnTo>
                  <a:lnTo>
                    <a:pt x="80535" y="211483"/>
                  </a:lnTo>
                  <a:lnTo>
                    <a:pt x="74488" y="208094"/>
                  </a:lnTo>
                  <a:lnTo>
                    <a:pt x="65506" y="205194"/>
                  </a:lnTo>
                  <a:lnTo>
                    <a:pt x="59541" y="200999"/>
                  </a:lnTo>
                  <a:lnTo>
                    <a:pt x="56228" y="195827"/>
                  </a:lnTo>
                  <a:lnTo>
                    <a:pt x="53764" y="190221"/>
                  </a:lnTo>
                  <a:lnTo>
                    <a:pt x="49361" y="184422"/>
                  </a:lnTo>
                  <a:lnTo>
                    <a:pt x="46743" y="175892"/>
                  </a:lnTo>
                  <a:lnTo>
                    <a:pt x="46045" y="170840"/>
                  </a:lnTo>
                  <a:lnTo>
                    <a:pt x="47915" y="162580"/>
                  </a:lnTo>
                  <a:lnTo>
                    <a:pt x="53578" y="1518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3">
              <a:extLst>
                <a:ext uri="{FF2B5EF4-FFF2-40B4-BE49-F238E27FC236}">
                  <a16:creationId xmlns:a16="http://schemas.microsoft.com/office/drawing/2014/main" id="{ACF3E004-786E-4081-92D6-0B15A3FF867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71500" y="5625703"/>
              <a:ext cx="267355" cy="44649"/>
            </a:xfrm>
            <a:custGeom>
              <a:avLst/>
              <a:gdLst/>
              <a:ahLst/>
              <a:cxnLst/>
              <a:rect l="0" t="0" r="0" b="0"/>
              <a:pathLst>
                <a:path w="267355" h="44649">
                  <a:moveTo>
                    <a:pt x="0" y="0"/>
                  </a:moveTo>
                  <a:lnTo>
                    <a:pt x="0" y="0"/>
                  </a:lnTo>
                  <a:lnTo>
                    <a:pt x="43449" y="0"/>
                  </a:lnTo>
                  <a:lnTo>
                    <a:pt x="83448" y="0"/>
                  </a:lnTo>
                  <a:lnTo>
                    <a:pt x="125022" y="0"/>
                  </a:lnTo>
                  <a:lnTo>
                    <a:pt x="167803" y="0"/>
                  </a:lnTo>
                  <a:lnTo>
                    <a:pt x="211227" y="0"/>
                  </a:lnTo>
                  <a:lnTo>
                    <a:pt x="242305" y="0"/>
                  </a:lnTo>
                  <a:lnTo>
                    <a:pt x="249243" y="2645"/>
                  </a:lnTo>
                  <a:lnTo>
                    <a:pt x="255634" y="6136"/>
                  </a:lnTo>
                  <a:lnTo>
                    <a:pt x="261782" y="7688"/>
                  </a:lnTo>
                  <a:lnTo>
                    <a:pt x="263818" y="9094"/>
                  </a:lnTo>
                  <a:lnTo>
                    <a:pt x="265176" y="11023"/>
                  </a:lnTo>
                  <a:lnTo>
                    <a:pt x="266684" y="15813"/>
                  </a:lnTo>
                  <a:lnTo>
                    <a:pt x="267354" y="21250"/>
                  </a:lnTo>
                  <a:lnTo>
                    <a:pt x="266541" y="23096"/>
                  </a:lnTo>
                  <a:lnTo>
                    <a:pt x="265006" y="24327"/>
                  </a:lnTo>
                  <a:lnTo>
                    <a:pt x="260656" y="26687"/>
                  </a:lnTo>
                  <a:lnTo>
                    <a:pt x="241102" y="44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4">
              <a:extLst>
                <a:ext uri="{FF2B5EF4-FFF2-40B4-BE49-F238E27FC236}">
                  <a16:creationId xmlns:a16="http://schemas.microsoft.com/office/drawing/2014/main" id="{CB827427-C775-469D-8ADA-7B98949C120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19913" y="5795367"/>
              <a:ext cx="160531" cy="169251"/>
            </a:xfrm>
            <a:custGeom>
              <a:avLst/>
              <a:gdLst/>
              <a:ahLst/>
              <a:cxnLst/>
              <a:rect l="0" t="0" r="0" b="0"/>
              <a:pathLst>
                <a:path w="160531" h="169251">
                  <a:moveTo>
                    <a:pt x="89142" y="0"/>
                  </a:moveTo>
                  <a:lnTo>
                    <a:pt x="89142" y="0"/>
                  </a:lnTo>
                  <a:lnTo>
                    <a:pt x="89142" y="7688"/>
                  </a:lnTo>
                  <a:lnTo>
                    <a:pt x="84401" y="13302"/>
                  </a:lnTo>
                  <a:lnTo>
                    <a:pt x="79428" y="15834"/>
                  </a:lnTo>
                  <a:lnTo>
                    <a:pt x="76713" y="16509"/>
                  </a:lnTo>
                  <a:lnTo>
                    <a:pt x="68151" y="22200"/>
                  </a:lnTo>
                  <a:lnTo>
                    <a:pt x="35562" y="65006"/>
                  </a:lnTo>
                  <a:lnTo>
                    <a:pt x="8774" y="109083"/>
                  </a:lnTo>
                  <a:lnTo>
                    <a:pt x="2491" y="122940"/>
                  </a:lnTo>
                  <a:lnTo>
                    <a:pt x="0" y="145730"/>
                  </a:lnTo>
                  <a:lnTo>
                    <a:pt x="2559" y="151751"/>
                  </a:lnTo>
                  <a:lnTo>
                    <a:pt x="4631" y="154745"/>
                  </a:lnTo>
                  <a:lnTo>
                    <a:pt x="9579" y="158073"/>
                  </a:lnTo>
                  <a:lnTo>
                    <a:pt x="15085" y="160543"/>
                  </a:lnTo>
                  <a:lnTo>
                    <a:pt x="23763" y="166520"/>
                  </a:lnTo>
                  <a:lnTo>
                    <a:pt x="29657" y="168267"/>
                  </a:lnTo>
                  <a:lnTo>
                    <a:pt x="43294" y="169250"/>
                  </a:lnTo>
                  <a:lnTo>
                    <a:pt x="82143" y="158623"/>
                  </a:lnTo>
                  <a:lnTo>
                    <a:pt x="113454" y="142690"/>
                  </a:lnTo>
                  <a:lnTo>
                    <a:pt x="154215" y="113106"/>
                  </a:lnTo>
                  <a:lnTo>
                    <a:pt x="157751" y="107155"/>
                  </a:lnTo>
                  <a:lnTo>
                    <a:pt x="160021" y="95250"/>
                  </a:lnTo>
                  <a:lnTo>
                    <a:pt x="160530" y="77391"/>
                  </a:lnTo>
                  <a:lnTo>
                    <a:pt x="157911" y="71437"/>
                  </a:lnTo>
                  <a:lnTo>
                    <a:pt x="154433" y="65484"/>
                  </a:lnTo>
                  <a:lnTo>
                    <a:pt x="152886" y="59531"/>
                  </a:lnTo>
                  <a:lnTo>
                    <a:pt x="146908" y="53578"/>
                  </a:lnTo>
                  <a:lnTo>
                    <a:pt x="138628" y="48617"/>
                  </a:lnTo>
                  <a:lnTo>
                    <a:pt x="125228" y="42786"/>
                  </a:lnTo>
                  <a:lnTo>
                    <a:pt x="122129" y="40430"/>
                  </a:lnTo>
                  <a:lnTo>
                    <a:pt x="113394" y="37812"/>
                  </a:lnTo>
                  <a:lnTo>
                    <a:pt x="69658" y="35755"/>
                  </a:lnTo>
                  <a:lnTo>
                    <a:pt x="46292" y="35719"/>
                  </a:lnTo>
                  <a:lnTo>
                    <a:pt x="40286" y="30979"/>
                  </a:lnTo>
                  <a:lnTo>
                    <a:pt x="39704" y="28590"/>
                  </a:lnTo>
                  <a:lnTo>
                    <a:pt x="40308" y="26005"/>
                  </a:lnTo>
                  <a:lnTo>
                    <a:pt x="42633" y="20487"/>
                  </a:lnTo>
                  <a:lnTo>
                    <a:pt x="44934" y="11803"/>
                  </a:lnTo>
                  <a:lnTo>
                    <a:pt x="534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5">
              <a:extLst>
                <a:ext uri="{FF2B5EF4-FFF2-40B4-BE49-F238E27FC236}">
                  <a16:creationId xmlns:a16="http://schemas.microsoft.com/office/drawing/2014/main" id="{486C2D33-738E-4EB5-9130-E0DD8860B94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71500" y="5769853"/>
              <a:ext cx="338912" cy="195030"/>
            </a:xfrm>
            <a:custGeom>
              <a:avLst/>
              <a:gdLst/>
              <a:ahLst/>
              <a:cxnLst/>
              <a:rect l="0" t="0" r="0" b="0"/>
              <a:pathLst>
                <a:path w="338912" h="195030">
                  <a:moveTo>
                    <a:pt x="0" y="61233"/>
                  </a:moveTo>
                  <a:lnTo>
                    <a:pt x="0" y="61233"/>
                  </a:lnTo>
                  <a:lnTo>
                    <a:pt x="4740" y="65973"/>
                  </a:lnTo>
                  <a:lnTo>
                    <a:pt x="12359" y="68300"/>
                  </a:lnTo>
                  <a:lnTo>
                    <a:pt x="55793" y="70148"/>
                  </a:lnTo>
                  <a:lnTo>
                    <a:pt x="66469" y="69164"/>
                  </a:lnTo>
                  <a:lnTo>
                    <a:pt x="101290" y="62060"/>
                  </a:lnTo>
                  <a:lnTo>
                    <a:pt x="142880" y="61281"/>
                  </a:lnTo>
                  <a:lnTo>
                    <a:pt x="184547" y="61235"/>
                  </a:lnTo>
                  <a:lnTo>
                    <a:pt x="193807" y="58588"/>
                  </a:lnTo>
                  <a:lnTo>
                    <a:pt x="202223" y="55096"/>
                  </a:lnTo>
                  <a:lnTo>
                    <a:pt x="238619" y="49820"/>
                  </a:lnTo>
                  <a:lnTo>
                    <a:pt x="246944" y="46239"/>
                  </a:lnTo>
                  <a:lnTo>
                    <a:pt x="261794" y="43231"/>
                  </a:lnTo>
                  <a:lnTo>
                    <a:pt x="276204" y="36473"/>
                  </a:lnTo>
                  <a:lnTo>
                    <a:pt x="279386" y="35797"/>
                  </a:lnTo>
                  <a:lnTo>
                    <a:pt x="292880" y="26874"/>
                  </a:lnTo>
                  <a:lnTo>
                    <a:pt x="293880" y="23473"/>
                  </a:lnTo>
                  <a:lnTo>
                    <a:pt x="294676" y="8931"/>
                  </a:lnTo>
                  <a:lnTo>
                    <a:pt x="293685" y="8506"/>
                  </a:lnTo>
                  <a:lnTo>
                    <a:pt x="289938" y="8033"/>
                  </a:lnTo>
                  <a:lnTo>
                    <a:pt x="284965" y="5177"/>
                  </a:lnTo>
                  <a:lnTo>
                    <a:pt x="279448" y="1592"/>
                  </a:lnTo>
                  <a:lnTo>
                    <a:pt x="273689" y="0"/>
                  </a:lnTo>
                  <a:lnTo>
                    <a:pt x="260128" y="3843"/>
                  </a:lnTo>
                  <a:lnTo>
                    <a:pt x="221615" y="28546"/>
                  </a:lnTo>
                  <a:lnTo>
                    <a:pt x="198493" y="53094"/>
                  </a:lnTo>
                  <a:lnTo>
                    <a:pt x="176694" y="88309"/>
                  </a:lnTo>
                  <a:lnTo>
                    <a:pt x="163008" y="132513"/>
                  </a:lnTo>
                  <a:lnTo>
                    <a:pt x="161183" y="151712"/>
                  </a:lnTo>
                  <a:lnTo>
                    <a:pt x="165608" y="166645"/>
                  </a:lnTo>
                  <a:lnTo>
                    <a:pt x="167952" y="170203"/>
                  </a:lnTo>
                  <a:lnTo>
                    <a:pt x="190549" y="189470"/>
                  </a:lnTo>
                  <a:lnTo>
                    <a:pt x="199121" y="192641"/>
                  </a:lnTo>
                  <a:lnTo>
                    <a:pt x="230593" y="195029"/>
                  </a:lnTo>
                  <a:lnTo>
                    <a:pt x="269807" y="184148"/>
                  </a:lnTo>
                  <a:lnTo>
                    <a:pt x="283672" y="176696"/>
                  </a:lnTo>
                  <a:lnTo>
                    <a:pt x="310495" y="156759"/>
                  </a:lnTo>
                  <a:lnTo>
                    <a:pt x="327573" y="133217"/>
                  </a:lnTo>
                  <a:lnTo>
                    <a:pt x="338390" y="99784"/>
                  </a:lnTo>
                  <a:lnTo>
                    <a:pt x="338911" y="89612"/>
                  </a:lnTo>
                  <a:lnTo>
                    <a:pt x="336497" y="81122"/>
                  </a:lnTo>
                  <a:lnTo>
                    <a:pt x="323866" y="54343"/>
                  </a:lnTo>
                  <a:lnTo>
                    <a:pt x="321542" y="47257"/>
                  </a:lnTo>
                  <a:lnTo>
                    <a:pt x="309180" y="31587"/>
                  </a:lnTo>
                  <a:lnTo>
                    <a:pt x="303439" y="28212"/>
                  </a:lnTo>
                  <a:lnTo>
                    <a:pt x="291983" y="26314"/>
                  </a:lnTo>
                  <a:lnTo>
                    <a:pt x="275075" y="25671"/>
                  </a:lnTo>
                  <a:lnTo>
                    <a:pt x="268438" y="28230"/>
                  </a:lnTo>
                  <a:lnTo>
                    <a:pt x="265279" y="30301"/>
                  </a:lnTo>
                  <a:lnTo>
                    <a:pt x="251352" y="33216"/>
                  </a:lnTo>
                  <a:lnTo>
                    <a:pt x="239398" y="34080"/>
                  </a:lnTo>
                  <a:lnTo>
                    <a:pt x="236989" y="35193"/>
                  </a:lnTo>
                  <a:lnTo>
                    <a:pt x="235384" y="36927"/>
                  </a:lnTo>
                  <a:lnTo>
                    <a:pt x="232172" y="433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6">
              <a:extLst>
                <a:ext uri="{FF2B5EF4-FFF2-40B4-BE49-F238E27FC236}">
                  <a16:creationId xmlns:a16="http://schemas.microsoft.com/office/drawing/2014/main" id="{F4BD8F70-809F-42A5-92B5-99CAD213CE4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9468" y="5581061"/>
              <a:ext cx="53471" cy="419530"/>
            </a:xfrm>
            <a:custGeom>
              <a:avLst/>
              <a:gdLst/>
              <a:ahLst/>
              <a:cxnLst/>
              <a:rect l="0" t="0" r="0" b="0"/>
              <a:pathLst>
                <a:path w="53471" h="419530">
                  <a:moveTo>
                    <a:pt x="8821" y="17853"/>
                  </a:moveTo>
                  <a:lnTo>
                    <a:pt x="8821" y="17853"/>
                  </a:lnTo>
                  <a:lnTo>
                    <a:pt x="8821" y="8371"/>
                  </a:lnTo>
                  <a:lnTo>
                    <a:pt x="7829" y="5579"/>
                  </a:lnTo>
                  <a:lnTo>
                    <a:pt x="6175" y="3716"/>
                  </a:lnTo>
                  <a:lnTo>
                    <a:pt x="0" y="58"/>
                  </a:lnTo>
                  <a:lnTo>
                    <a:pt x="7589" y="0"/>
                  </a:lnTo>
                  <a:lnTo>
                    <a:pt x="8000" y="989"/>
                  </a:lnTo>
                  <a:lnTo>
                    <a:pt x="9792" y="30046"/>
                  </a:lnTo>
                  <a:lnTo>
                    <a:pt x="14952" y="42853"/>
                  </a:lnTo>
                  <a:lnTo>
                    <a:pt x="17641" y="87311"/>
                  </a:lnTo>
                  <a:lnTo>
                    <a:pt x="18721" y="116460"/>
                  </a:lnTo>
                  <a:lnTo>
                    <a:pt x="25851" y="155539"/>
                  </a:lnTo>
                  <a:lnTo>
                    <a:pt x="26571" y="196939"/>
                  </a:lnTo>
                  <a:lnTo>
                    <a:pt x="29312" y="241160"/>
                  </a:lnTo>
                  <a:lnTo>
                    <a:pt x="34781" y="279615"/>
                  </a:lnTo>
                  <a:lnTo>
                    <a:pt x="35537" y="323509"/>
                  </a:lnTo>
                  <a:lnTo>
                    <a:pt x="35604" y="366213"/>
                  </a:lnTo>
                  <a:lnTo>
                    <a:pt x="36600" y="385103"/>
                  </a:lnTo>
                  <a:lnTo>
                    <a:pt x="43712" y="407360"/>
                  </a:lnTo>
                  <a:lnTo>
                    <a:pt x="44507" y="419150"/>
                  </a:lnTo>
                  <a:lnTo>
                    <a:pt x="49271" y="419529"/>
                  </a:lnTo>
                  <a:lnTo>
                    <a:pt x="50670" y="418590"/>
                  </a:lnTo>
                  <a:lnTo>
                    <a:pt x="51603" y="416972"/>
                  </a:lnTo>
                  <a:lnTo>
                    <a:pt x="52640" y="411536"/>
                  </a:lnTo>
                  <a:lnTo>
                    <a:pt x="53470" y="375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681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6EC87C-9776-4D94-8E9C-09382A6C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89" y="0"/>
            <a:ext cx="6347713" cy="1320800"/>
          </a:xfrm>
        </p:spPr>
        <p:txBody>
          <a:bodyPr/>
          <a:lstStyle/>
          <a:p>
            <a:r>
              <a:rPr lang="en-US" dirty="0"/>
              <a:t>Side Note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65232-CFF4-41B2-ABB5-B2DD032B4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293" y="815634"/>
            <a:ext cx="3090672" cy="576262"/>
          </a:xfrm>
        </p:spPr>
        <p:txBody>
          <a:bodyPr/>
          <a:lstStyle/>
          <a:p>
            <a:r>
              <a:rPr lang="en-US" dirty="0"/>
              <a:t>Physical Properties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DF5A5-123A-4A6E-B814-0DF5A6791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46" y="1385941"/>
            <a:ext cx="3090672" cy="481083"/>
          </a:xfrm>
        </p:spPr>
        <p:txBody>
          <a:bodyPr/>
          <a:lstStyle/>
          <a:p>
            <a:r>
              <a:rPr lang="en-US" dirty="0"/>
              <a:t>Describes a substance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174FE4-9DE9-4AA4-BBFE-57FACD850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0246" y="2889483"/>
            <a:ext cx="3090672" cy="576262"/>
          </a:xfrm>
        </p:spPr>
        <p:txBody>
          <a:bodyPr/>
          <a:lstStyle/>
          <a:p>
            <a:r>
              <a:rPr lang="en-US" dirty="0"/>
              <a:t>Chemical Properties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0A4D50-F443-444F-A8AA-11EE756BD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1773" y="3553883"/>
            <a:ext cx="3090672" cy="3304117"/>
          </a:xfrm>
        </p:spPr>
        <p:txBody>
          <a:bodyPr/>
          <a:lstStyle/>
          <a:p>
            <a:r>
              <a:rPr lang="en-US" dirty="0"/>
              <a:t>Describes how it can form a new substance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PAGE 3 in packet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1FA0FF-E0A4-4D01-836C-90D0534CE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7"/>
          <a:stretch/>
        </p:blipFill>
        <p:spPr>
          <a:xfrm>
            <a:off x="3442445" y="268700"/>
            <a:ext cx="5363323" cy="2908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FBEA67-153E-41FD-BBBD-C7DE705BF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965" y="3680387"/>
            <a:ext cx="5522262" cy="28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6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Physical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 new substance is formed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Properties of a material change</a:t>
            </a:r>
          </a:p>
          <a:p>
            <a:r>
              <a:rPr lang="en-US" sz="2400" dirty="0">
                <a:solidFill>
                  <a:schemeClr val="bg1"/>
                </a:solidFill>
              </a:rPr>
              <a:t>BUT the composition of the material does NOT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56E8A-7A33-41A6-88E2-B103E743A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1219199"/>
            <a:ext cx="5149851" cy="4700337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18" y="609600"/>
            <a:ext cx="3836082" cy="1320800"/>
          </a:xfrm>
        </p:spPr>
        <p:txBody>
          <a:bodyPr>
            <a:normAutofit/>
          </a:bodyPr>
          <a:lstStyle/>
          <a:p>
            <a:r>
              <a:rPr lang="en-US" dirty="0"/>
              <a:t>Physical Change</a:t>
            </a:r>
          </a:p>
        </p:txBody>
      </p:sp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A0A9F58-A716-4DBD-80CE-090753884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227"/>
          <a:stretch/>
        </p:blipFill>
        <p:spPr>
          <a:xfrm>
            <a:off x="445236" y="10"/>
            <a:ext cx="2575023" cy="1714490"/>
          </a:xfrm>
          <a:custGeom>
            <a:avLst/>
            <a:gdLst>
              <a:gd name="connsiteX0" fmla="*/ 254958 w 3433363"/>
              <a:gd name="connsiteY0" fmla="*/ 0 h 1714500"/>
              <a:gd name="connsiteX1" fmla="*/ 3433363 w 3433363"/>
              <a:gd name="connsiteY1" fmla="*/ 0 h 1714500"/>
              <a:gd name="connsiteX2" fmla="*/ 3386734 w 3433363"/>
              <a:gd name="connsiteY2" fmla="*/ 312174 h 1714500"/>
              <a:gd name="connsiteX3" fmla="*/ 3386620 w 3433363"/>
              <a:gd name="connsiteY3" fmla="*/ 312174 h 1714500"/>
              <a:gd name="connsiteX4" fmla="*/ 3177155 w 3433363"/>
              <a:gd name="connsiteY4" fmla="*/ 1714500 h 1714500"/>
              <a:gd name="connsiteX5" fmla="*/ 0 w 3433363"/>
              <a:gd name="connsiteY5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3363" h="1714500">
                <a:moveTo>
                  <a:pt x="254958" y="0"/>
                </a:moveTo>
                <a:lnTo>
                  <a:pt x="3433363" y="0"/>
                </a:lnTo>
                <a:lnTo>
                  <a:pt x="3386734" y="312174"/>
                </a:lnTo>
                <a:lnTo>
                  <a:pt x="3386620" y="312174"/>
                </a:lnTo>
                <a:lnTo>
                  <a:pt x="3177155" y="1714500"/>
                </a:lnTo>
                <a:lnTo>
                  <a:pt x="0" y="171450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480FC-AF35-45C7-BC96-38E76914C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285"/>
          <a:stretch/>
        </p:blipFill>
        <p:spPr>
          <a:xfrm>
            <a:off x="254018" y="1714500"/>
            <a:ext cx="2574085" cy="1714500"/>
          </a:xfrm>
          <a:custGeom>
            <a:avLst/>
            <a:gdLst>
              <a:gd name="connsiteX0" fmla="*/ 254958 w 3432113"/>
              <a:gd name="connsiteY0" fmla="*/ 0 h 1714500"/>
              <a:gd name="connsiteX1" fmla="*/ 3432113 w 3432113"/>
              <a:gd name="connsiteY1" fmla="*/ 0 h 1714500"/>
              <a:gd name="connsiteX2" fmla="*/ 3176018 w 3432113"/>
              <a:gd name="connsiteY2" fmla="*/ 1714500 h 1714500"/>
              <a:gd name="connsiteX3" fmla="*/ 0 w 3432113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113" h="1714500">
                <a:moveTo>
                  <a:pt x="254958" y="0"/>
                </a:moveTo>
                <a:lnTo>
                  <a:pt x="3432113" y="0"/>
                </a:lnTo>
                <a:lnTo>
                  <a:pt x="3176018" y="1714500"/>
                </a:lnTo>
                <a:lnTo>
                  <a:pt x="0" y="17145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7AA24-69A3-44A1-B6D6-57D3C73DD6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t="16523" r="-3" b="16024"/>
          <a:stretch/>
        </p:blipFill>
        <p:spPr>
          <a:xfrm>
            <a:off x="62799" y="3429000"/>
            <a:ext cx="2573232" cy="1714500"/>
          </a:xfrm>
          <a:custGeom>
            <a:avLst/>
            <a:gdLst>
              <a:gd name="connsiteX0" fmla="*/ 254958 w 3430976"/>
              <a:gd name="connsiteY0" fmla="*/ 0 h 1714500"/>
              <a:gd name="connsiteX1" fmla="*/ 3430976 w 3430976"/>
              <a:gd name="connsiteY1" fmla="*/ 0 h 1714500"/>
              <a:gd name="connsiteX2" fmla="*/ 3174882 w 3430976"/>
              <a:gd name="connsiteY2" fmla="*/ 1714500 h 1714500"/>
              <a:gd name="connsiteX3" fmla="*/ 0 w 3430976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976" h="1714500">
                <a:moveTo>
                  <a:pt x="254958" y="0"/>
                </a:moveTo>
                <a:lnTo>
                  <a:pt x="3430976" y="0"/>
                </a:lnTo>
                <a:lnTo>
                  <a:pt x="3174882" y="1714500"/>
                </a:lnTo>
                <a:lnTo>
                  <a:pt x="0" y="171450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B07DF-5AB9-4B24-99AC-096ADF2E1C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/>
          </a:blip>
          <a:srcRect r="-3" b="8430"/>
          <a:stretch/>
        </p:blipFill>
        <p:spPr>
          <a:xfrm>
            <a:off x="-7974" y="5127992"/>
            <a:ext cx="2453672" cy="1730008"/>
          </a:xfrm>
          <a:custGeom>
            <a:avLst/>
            <a:gdLst>
              <a:gd name="connsiteX0" fmla="*/ 96673 w 3271564"/>
              <a:gd name="connsiteY0" fmla="*/ 0 h 1730008"/>
              <a:gd name="connsiteX1" fmla="*/ 3271564 w 3271564"/>
              <a:gd name="connsiteY1" fmla="*/ 0 h 1730008"/>
              <a:gd name="connsiteX2" fmla="*/ 3013153 w 3271564"/>
              <a:gd name="connsiteY2" fmla="*/ 1730008 h 1730008"/>
              <a:gd name="connsiteX3" fmla="*/ 0 w 3271564"/>
              <a:gd name="connsiteY3" fmla="*/ 1730008 h 1730008"/>
              <a:gd name="connsiteX4" fmla="*/ 0 w 3271564"/>
              <a:gd name="connsiteY4" fmla="*/ 650088 h 173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1564" h="1730008">
                <a:moveTo>
                  <a:pt x="96673" y="0"/>
                </a:moveTo>
                <a:lnTo>
                  <a:pt x="3271564" y="0"/>
                </a:lnTo>
                <a:lnTo>
                  <a:pt x="3013153" y="1730008"/>
                </a:lnTo>
                <a:lnTo>
                  <a:pt x="0" y="1730008"/>
                </a:lnTo>
                <a:lnTo>
                  <a:pt x="0" y="650088"/>
                </a:lnTo>
                <a:close/>
              </a:path>
            </a:pathLst>
          </a:custGeom>
        </p:spPr>
      </p:pic>
      <p:sp>
        <p:nvSpPr>
          <p:cNvPr id="14" name="Isosceles Triangle 30">
            <a:extLst>
              <a:ext uri="{FF2B5EF4-FFF2-40B4-BE49-F238E27FC236}">
                <a16:creationId xmlns:a16="http://schemas.microsoft.com/office/drawing/2014/main" id="{E09C6EA1-A72F-431C-A81E-14B793A28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7975" y="0"/>
            <a:ext cx="63194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35CC31-F319-461D-9045-F34BF78A2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034" y="1714500"/>
            <a:ext cx="2404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BCA152-E42A-42E3-8DE8-3C8B59DCB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7816" y="3421959"/>
            <a:ext cx="2404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1DA940-D863-420D-A3F8-9F997C09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712" y="5127992"/>
            <a:ext cx="2404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30">
            <a:extLst>
              <a:ext uri="{FF2B5EF4-FFF2-40B4-BE49-F238E27FC236}">
                <a16:creationId xmlns:a16="http://schemas.microsoft.com/office/drawing/2014/main" id="{56E4DBE8-15E2-4BA3-B171-C959C9CDF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455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877" y="1576322"/>
            <a:ext cx="4098938" cy="4416674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Physical Manipulation</a:t>
            </a:r>
          </a:p>
          <a:p>
            <a:pPr lvl="2"/>
            <a:r>
              <a:rPr lang="en-US" sz="2400" dirty="0"/>
              <a:t>Size: grind, cut, dissolve, stretch</a:t>
            </a:r>
          </a:p>
          <a:p>
            <a:pPr lvl="2"/>
            <a:r>
              <a:rPr lang="en-US" sz="2400" dirty="0"/>
              <a:t>Magnetize </a:t>
            </a:r>
          </a:p>
        </p:txBody>
      </p:sp>
    </p:spTree>
    <p:extLst>
      <p:ext uri="{BB962C8B-B14F-4D97-AF65-F5344CB8AC3E}">
        <p14:creationId xmlns:p14="http://schemas.microsoft.com/office/powerpoint/2010/main" val="351289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Physical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6" y="900113"/>
            <a:ext cx="8786813" cy="4525963"/>
          </a:xfrm>
        </p:spPr>
        <p:txBody>
          <a:bodyPr>
            <a:normAutofit/>
          </a:bodyPr>
          <a:lstStyle/>
          <a:p>
            <a:r>
              <a:rPr lang="en-US" dirty="0"/>
              <a:t>Fill the chart with the phase change that matches up</a:t>
            </a:r>
          </a:p>
          <a:p>
            <a:r>
              <a:rPr lang="en-US" dirty="0"/>
              <a:t>You can use your notes that you took yesterday</a:t>
            </a:r>
          </a:p>
          <a:p>
            <a:pPr lvl="1"/>
            <a:r>
              <a:rPr lang="en-US" sz="2800" dirty="0"/>
              <a:t>Phase Change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7356D-9276-4A10-891D-1A3A14A54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7" t="8682" r="4774" b="4494"/>
          <a:stretch/>
        </p:blipFill>
        <p:spPr>
          <a:xfrm>
            <a:off x="3954091" y="1882589"/>
            <a:ext cx="4383085" cy="4657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555219-9355-4867-82E1-24E7D15C1679}"/>
              </a:ext>
            </a:extLst>
          </p:cNvPr>
          <p:cNvSpPr txBox="1"/>
          <p:nvPr/>
        </p:nvSpPr>
        <p:spPr>
          <a:xfrm rot="1830773">
            <a:off x="5580752" y="2859102"/>
            <a:ext cx="15416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Evaporation</a:t>
            </a:r>
          </a:p>
        </p:txBody>
      </p:sp>
      <p:sp>
        <p:nvSpPr>
          <p:cNvPr id="6" name="SMARTInkShape-87">
            <a:extLst>
              <a:ext uri="{FF2B5EF4-FFF2-40B4-BE49-F238E27FC236}">
                <a16:creationId xmlns:a16="http://schemas.microsoft.com/office/drawing/2014/main" id="{F84BD30B-A8A9-439C-8CC9-964CE12275A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00688" y="4518530"/>
            <a:ext cx="776883" cy="428518"/>
          </a:xfrm>
          <a:custGeom>
            <a:avLst/>
            <a:gdLst/>
            <a:ahLst/>
            <a:cxnLst/>
            <a:rect l="0" t="0" r="0" b="0"/>
            <a:pathLst>
              <a:path w="776883" h="428518">
                <a:moveTo>
                  <a:pt x="776882" y="8822"/>
                </a:moveTo>
                <a:lnTo>
                  <a:pt x="776882" y="8822"/>
                </a:lnTo>
                <a:lnTo>
                  <a:pt x="776882" y="4081"/>
                </a:lnTo>
                <a:lnTo>
                  <a:pt x="775890" y="2685"/>
                </a:lnTo>
                <a:lnTo>
                  <a:pt x="774237" y="1754"/>
                </a:lnTo>
                <a:lnTo>
                  <a:pt x="768320" y="0"/>
                </a:lnTo>
                <a:lnTo>
                  <a:pt x="760296" y="7589"/>
                </a:lnTo>
                <a:lnTo>
                  <a:pt x="751446" y="8713"/>
                </a:lnTo>
                <a:lnTo>
                  <a:pt x="736826" y="8818"/>
                </a:lnTo>
                <a:lnTo>
                  <a:pt x="735295" y="9811"/>
                </a:lnTo>
                <a:lnTo>
                  <a:pt x="734275" y="11466"/>
                </a:lnTo>
                <a:lnTo>
                  <a:pt x="733593" y="13561"/>
                </a:lnTo>
                <a:lnTo>
                  <a:pt x="732149" y="14958"/>
                </a:lnTo>
                <a:lnTo>
                  <a:pt x="727896" y="16509"/>
                </a:lnTo>
                <a:lnTo>
                  <a:pt x="701115" y="17748"/>
                </a:lnTo>
                <a:lnTo>
                  <a:pt x="699583" y="18741"/>
                </a:lnTo>
                <a:lnTo>
                  <a:pt x="698560" y="20396"/>
                </a:lnTo>
                <a:lnTo>
                  <a:pt x="697878" y="22491"/>
                </a:lnTo>
                <a:lnTo>
                  <a:pt x="696431" y="23887"/>
                </a:lnTo>
                <a:lnTo>
                  <a:pt x="692179" y="25439"/>
                </a:lnTo>
                <a:lnTo>
                  <a:pt x="680301" y="26572"/>
                </a:lnTo>
                <a:lnTo>
                  <a:pt x="671852" y="32796"/>
                </a:lnTo>
                <a:lnTo>
                  <a:pt x="663521" y="34777"/>
                </a:lnTo>
                <a:lnTo>
                  <a:pt x="647639" y="35578"/>
                </a:lnTo>
                <a:lnTo>
                  <a:pt x="646072" y="36581"/>
                </a:lnTo>
                <a:lnTo>
                  <a:pt x="645028" y="38241"/>
                </a:lnTo>
                <a:lnTo>
                  <a:pt x="644331" y="40341"/>
                </a:lnTo>
                <a:lnTo>
                  <a:pt x="642873" y="41741"/>
                </a:lnTo>
                <a:lnTo>
                  <a:pt x="638610" y="43296"/>
                </a:lnTo>
                <a:lnTo>
                  <a:pt x="630632" y="44173"/>
                </a:lnTo>
                <a:lnTo>
                  <a:pt x="628780" y="45287"/>
                </a:lnTo>
                <a:lnTo>
                  <a:pt x="627546" y="47022"/>
                </a:lnTo>
                <a:lnTo>
                  <a:pt x="626723" y="49171"/>
                </a:lnTo>
                <a:lnTo>
                  <a:pt x="625181" y="50604"/>
                </a:lnTo>
                <a:lnTo>
                  <a:pt x="615581" y="55550"/>
                </a:lnTo>
                <a:lnTo>
                  <a:pt x="609943" y="59355"/>
                </a:lnTo>
                <a:lnTo>
                  <a:pt x="601190" y="62490"/>
                </a:lnTo>
                <a:lnTo>
                  <a:pt x="571336" y="86722"/>
                </a:lnTo>
                <a:lnTo>
                  <a:pt x="565474" y="89085"/>
                </a:lnTo>
                <a:lnTo>
                  <a:pt x="537763" y="112083"/>
                </a:lnTo>
                <a:lnTo>
                  <a:pt x="519783" y="117854"/>
                </a:lnTo>
                <a:lnTo>
                  <a:pt x="482217" y="149065"/>
                </a:lnTo>
                <a:lnTo>
                  <a:pt x="476257" y="151519"/>
                </a:lnTo>
                <a:lnTo>
                  <a:pt x="455414" y="167074"/>
                </a:lnTo>
                <a:lnTo>
                  <a:pt x="449460" y="169445"/>
                </a:lnTo>
                <a:lnTo>
                  <a:pt x="432262" y="179051"/>
                </a:lnTo>
                <a:lnTo>
                  <a:pt x="393201" y="199580"/>
                </a:lnTo>
                <a:lnTo>
                  <a:pt x="355855" y="221563"/>
                </a:lnTo>
                <a:lnTo>
                  <a:pt x="315009" y="243040"/>
                </a:lnTo>
                <a:lnTo>
                  <a:pt x="275969" y="270037"/>
                </a:lnTo>
                <a:lnTo>
                  <a:pt x="236800" y="292872"/>
                </a:lnTo>
                <a:lnTo>
                  <a:pt x="216806" y="308530"/>
                </a:lnTo>
                <a:lnTo>
                  <a:pt x="188898" y="323824"/>
                </a:lnTo>
                <a:lnTo>
                  <a:pt x="147061" y="354843"/>
                </a:lnTo>
                <a:lnTo>
                  <a:pt x="106531" y="376641"/>
                </a:lnTo>
                <a:lnTo>
                  <a:pt x="62800" y="395719"/>
                </a:lnTo>
                <a:lnTo>
                  <a:pt x="45882" y="403187"/>
                </a:lnTo>
                <a:lnTo>
                  <a:pt x="39242" y="407338"/>
                </a:lnTo>
                <a:lnTo>
                  <a:pt x="14747" y="417495"/>
                </a:lnTo>
                <a:lnTo>
                  <a:pt x="0" y="42851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" y="-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06196-348D-4297-A7A6-CECD61DB3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3" r="19443" b="2"/>
          <a:stretch/>
        </p:blipFill>
        <p:spPr>
          <a:xfrm>
            <a:off x="4645776" y="10"/>
            <a:ext cx="4498224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CF218-109A-444F-8558-809740843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6" r="19001" b="-1"/>
          <a:stretch/>
        </p:blipFill>
        <p:spPr>
          <a:xfrm>
            <a:off x="20" y="10"/>
            <a:ext cx="6856287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4826087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8E9BA-6669-4255-9581-8CE7B70D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" y="1591864"/>
            <a:ext cx="3528223" cy="88098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It’s Just a Phase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EDB9-61E1-417E-8597-7F956242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" y="2402541"/>
            <a:ext cx="3848274" cy="2455209"/>
          </a:xfrm>
        </p:spPr>
        <p:txBody>
          <a:bodyPr>
            <a:normAutofit/>
          </a:bodyPr>
          <a:lstStyle/>
          <a:p>
            <a:r>
              <a:rPr lang="en-US" dirty="0"/>
              <a:t>PAGE 14: </a:t>
            </a:r>
            <a:r>
              <a:rPr lang="en-US" b="1" i="1" u="sng" dirty="0"/>
              <a:t>Annotate</a:t>
            </a:r>
            <a:r>
              <a:rPr lang="en-US" dirty="0"/>
              <a:t> the Intro, Concepts, Background, and Experiment Overview </a:t>
            </a:r>
          </a:p>
          <a:p>
            <a:r>
              <a:rPr lang="en-US" dirty="0"/>
              <a:t>PAGE 15 – in your lab groups: For </a:t>
            </a:r>
            <a:r>
              <a:rPr lang="en-US" i="1" dirty="0"/>
              <a:t>each step </a:t>
            </a:r>
            <a:r>
              <a:rPr lang="en-US" dirty="0"/>
              <a:t>in the procedure, </a:t>
            </a:r>
            <a:r>
              <a:rPr lang="en-US" b="1" i="1" u="sng" dirty="0"/>
              <a:t>draw a visual </a:t>
            </a:r>
            <a:r>
              <a:rPr lang="en-US" dirty="0"/>
              <a:t>to represent what the lab is asking you to do in that step.</a:t>
            </a:r>
          </a:p>
        </p:txBody>
      </p:sp>
    </p:spTree>
    <p:extLst>
      <p:ext uri="{BB962C8B-B14F-4D97-AF65-F5344CB8AC3E}">
        <p14:creationId xmlns:p14="http://schemas.microsoft.com/office/powerpoint/2010/main" val="3103908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" y="-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06196-348D-4297-A7A6-CECD61DB3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3" r="19443" b="2"/>
          <a:stretch/>
        </p:blipFill>
        <p:spPr>
          <a:xfrm>
            <a:off x="4645776" y="10"/>
            <a:ext cx="4498224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CF218-109A-444F-8558-809740843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6" r="19001" b="-1"/>
          <a:stretch/>
        </p:blipFill>
        <p:spPr>
          <a:xfrm>
            <a:off x="20" y="10"/>
            <a:ext cx="6856287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4826087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8E9BA-6669-4255-9581-8CE7B70D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" y="1591864"/>
            <a:ext cx="3528223" cy="88098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It’s Just a Phase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EDB9-61E1-417E-8597-7F956242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" y="2232206"/>
            <a:ext cx="3836894" cy="2455209"/>
          </a:xfrm>
        </p:spPr>
        <p:txBody>
          <a:bodyPr>
            <a:normAutofit/>
          </a:bodyPr>
          <a:lstStyle/>
          <a:p>
            <a:r>
              <a:rPr lang="en-US" dirty="0"/>
              <a:t>PAGE 17 &amp; 18</a:t>
            </a:r>
          </a:p>
          <a:p>
            <a:r>
              <a:rPr lang="en-US" dirty="0"/>
              <a:t>#1 - graph your data</a:t>
            </a:r>
          </a:p>
          <a:p>
            <a:r>
              <a:rPr lang="en-US" dirty="0"/>
              <a:t>#2 – call me over to describe </a:t>
            </a:r>
          </a:p>
          <a:p>
            <a:r>
              <a:rPr lang="en-US" dirty="0"/>
              <a:t>#3 – 7: work on them </a:t>
            </a:r>
          </a:p>
        </p:txBody>
      </p:sp>
    </p:spTree>
    <p:extLst>
      <p:ext uri="{BB962C8B-B14F-4D97-AF65-F5344CB8AC3E}">
        <p14:creationId xmlns:p14="http://schemas.microsoft.com/office/powerpoint/2010/main" val="4167578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3733</TotalTime>
  <Words>934</Words>
  <Application>Microsoft Office PowerPoint</Application>
  <PresentationFormat>On-screen Show (4:3)</PresentationFormat>
  <Paragraphs>126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Rockwell Extra Bold</vt:lpstr>
      <vt:lpstr>Times New Roman</vt:lpstr>
      <vt:lpstr>Trebuchet MS</vt:lpstr>
      <vt:lpstr>Wingdings</vt:lpstr>
      <vt:lpstr>Wingdings 3</vt:lpstr>
      <vt:lpstr>Facet</vt:lpstr>
      <vt:lpstr>Physical Change  vs  Chemical Change</vt:lpstr>
      <vt:lpstr>Physical vs Chemical Change</vt:lpstr>
      <vt:lpstr>Reciprocal Teaching</vt:lpstr>
      <vt:lpstr>Side Note</vt:lpstr>
      <vt:lpstr>Physical Change</vt:lpstr>
      <vt:lpstr>Physical Change</vt:lpstr>
      <vt:lpstr>Physical Change</vt:lpstr>
      <vt:lpstr>It’s Just a Phase Lab</vt:lpstr>
      <vt:lpstr>It’s Just a Phase Lab</vt:lpstr>
      <vt:lpstr>PowerPoint Presentation</vt:lpstr>
      <vt:lpstr>PowerPoint Presentation</vt:lpstr>
      <vt:lpstr>How to Read Phase Change Diagrams </vt:lpstr>
      <vt:lpstr>Individual – 4 minutes Partners – 2 minutes</vt:lpstr>
      <vt:lpstr>Chemical Change</vt:lpstr>
      <vt:lpstr>Signs of Chemical Change</vt:lpstr>
      <vt:lpstr>PowerPoint Presentation</vt:lpstr>
      <vt:lpstr>Placemat</vt:lpstr>
      <vt:lpstr>Smartboard File  Physical vs Chem T Chart 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Equations &amp; Reactions</dc:title>
  <dc:subject>Chemistry</dc:subject>
  <dc:creator>Jeff  Christopherson</dc:creator>
  <dc:description>Unit 7</dc:description>
  <cp:lastModifiedBy>KristineJackson</cp:lastModifiedBy>
  <cp:revision>223</cp:revision>
  <dcterms:created xsi:type="dcterms:W3CDTF">2002-03-25T20:58:11Z</dcterms:created>
  <dcterms:modified xsi:type="dcterms:W3CDTF">2019-10-07T18:00:55Z</dcterms:modified>
  <cp:category>Chemistry - Chemical Equations</cp:category>
</cp:coreProperties>
</file>